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sldIdLst>
    <p:sldId id="256" r:id="rId2"/>
    <p:sldId id="258" r:id="rId3"/>
    <p:sldId id="286" r:id="rId4"/>
    <p:sldId id="277" r:id="rId5"/>
    <p:sldId id="278" r:id="rId6"/>
    <p:sldId id="257" r:id="rId7"/>
    <p:sldId id="273" r:id="rId8"/>
    <p:sldId id="287" r:id="rId9"/>
    <p:sldId id="288" r:id="rId10"/>
    <p:sldId id="289" r:id="rId11"/>
    <p:sldId id="275" r:id="rId12"/>
    <p:sldId id="290" r:id="rId13"/>
    <p:sldId id="291" r:id="rId14"/>
    <p:sldId id="276" r:id="rId15"/>
    <p:sldId id="274" r:id="rId16"/>
    <p:sldId id="292" r:id="rId17"/>
    <p:sldId id="293" r:id="rId18"/>
    <p:sldId id="259" r:id="rId19"/>
    <p:sldId id="260" r:id="rId20"/>
    <p:sldId id="279" r:id="rId21"/>
    <p:sldId id="280" r:id="rId22"/>
    <p:sldId id="281" r:id="rId23"/>
    <p:sldId id="282" r:id="rId24"/>
    <p:sldId id="283" r:id="rId25"/>
    <p:sldId id="284" r:id="rId26"/>
    <p:sldId id="285" r:id="rId27"/>
    <p:sldId id="261" r:id="rId28"/>
    <p:sldId id="262" r:id="rId29"/>
    <p:sldId id="263" r:id="rId30"/>
    <p:sldId id="264" r:id="rId31"/>
    <p:sldId id="265" r:id="rId32"/>
    <p:sldId id="266" r:id="rId33"/>
    <p:sldId id="267" r:id="rId34"/>
    <p:sldId id="268" r:id="rId35"/>
    <p:sldId id="269" r:id="rId36"/>
    <p:sldId id="270" r:id="rId37"/>
    <p:sldId id="271" r:id="rId38"/>
    <p:sldId id="272"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diapozitiv">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sl-SI"/>
              <a:t>Uredite slog naslova matrice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da uredite slog podnaslova matrice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DA51639-B2D6-4652-B8C3-1B4C224A7BAF}" type="datetimeFigureOut">
              <a:rPr lang="en-US" dirty="0"/>
              <a:t>4/5/2025</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Uredite slog naslova matrice</a:t>
            </a:r>
            <a:endParaRPr lang="en-US" dirty="0"/>
          </a:p>
        </p:txBody>
      </p:sp>
      <p:sp>
        <p:nvSpPr>
          <p:cNvPr id="3" name="Vertical Text Placeholder 2"/>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dirty="0"/>
              <a:t>4/5/2025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sl-SI"/>
              <a:t>Uredite slog naslova matrice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dirty="0"/>
              <a:t>4/5/2025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Uredite slog naslova matrice</a:t>
            </a:r>
            <a:endParaRPr lang="en-US" dirty="0"/>
          </a:p>
        </p:txBody>
      </p:sp>
      <p:sp>
        <p:nvSpPr>
          <p:cNvPr id="3" name="Content Placeholder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7" name="Date Placeholder 6"/>
          <p:cNvSpPr>
            <a:spLocks noGrp="1"/>
          </p:cNvSpPr>
          <p:nvPr>
            <p:ph type="dt" sz="half" idx="10"/>
          </p:nvPr>
        </p:nvSpPr>
        <p:spPr/>
        <p:txBody>
          <a:bodyPr/>
          <a:lstStyle/>
          <a:p>
            <a:fld id="{82FF5DD9-2C52-442D-92E2-8072C0C3D7CD}" type="datetimeFigureOut">
              <a:rPr lang="en-US" dirty="0"/>
              <a:t>4/5/2025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Glava odseka">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sl-SI"/>
              <a:t>Uredite slog naslova matrice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Uredite sloge besedila matrice</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44961B7-6B89-48AB-966F-622E2788EECC}" type="datetimeFigureOut">
              <a:rPr lang="en-US" dirty="0"/>
              <a:t>4/5/2025</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4FAB73BC-B049-4115-A692-8D63A059BFB8}" type="slidenum">
              <a:rPr lang="en-US" dirty="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sl-SI"/>
              <a:t>Uredite slog naslova matrice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dirty="0"/>
              <a:t>4/5/2025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Uredite slog naslova matrice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dirty="0"/>
              <a:t>4/5/2025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Uredite slog naslova matrice</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dirty="0"/>
              <a:t>4/5/2025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dirty="0"/>
              <a:t>4/5/2025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Vsebina z naslovom">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sl-SI"/>
              <a:t>Uredite slog naslova matrice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8" name="Date Placeholder 7"/>
          <p:cNvSpPr>
            <a:spLocks noGrp="1"/>
          </p:cNvSpPr>
          <p:nvPr>
            <p:ph type="dt" sz="half" idx="10"/>
          </p:nvPr>
        </p:nvSpPr>
        <p:spPr/>
        <p:txBody>
          <a:bodyPr/>
          <a:lstStyle/>
          <a:p>
            <a:fld id="{1CF131DD-A141-4471-BCF9-C6073EDD7E20}" type="datetimeFigureOut">
              <a:rPr lang="en-US" dirty="0"/>
              <a:t>4/5/2025</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Naslov in slika">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sl-SI"/>
              <a:t>Uredite slog naslova matrice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l-SI"/>
              <a:t>Kliknite ikono, če želite dodati sliko</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B334A90-EB03-42F3-8859-2C2B2724C058}" type="datetimeFigureOut">
              <a:rPr lang="en-US" dirty="0"/>
              <a:t>4/5/2025</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sl-SI"/>
              <a:t>Uredite slog naslova matrice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BC48EC7-AF6A-48D3-8284-14BACBEBDD84}" type="datetimeFigureOut">
              <a:rPr lang="en-US" dirty="0"/>
              <a:t>4/5/2025</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DESTILACIJA IN HIDROLATI</a:t>
            </a:r>
          </a:p>
        </p:txBody>
      </p:sp>
      <p:sp>
        <p:nvSpPr>
          <p:cNvPr id="3" name="Podnaslov 2"/>
          <p:cNvSpPr>
            <a:spLocks noGrp="1"/>
          </p:cNvSpPr>
          <p:nvPr>
            <p:ph type="subTitle" idx="1"/>
          </p:nvPr>
        </p:nvSpPr>
        <p:spPr/>
        <p:txBody>
          <a:bodyPr/>
          <a:lstStyle/>
          <a:p>
            <a:r>
              <a:rPr lang="sl-SI" dirty="0"/>
              <a:t>Mateja Marc-nosilka dopolnilne dejavnosti na kmetiji</a:t>
            </a:r>
          </a:p>
        </p:txBody>
      </p:sp>
    </p:spTree>
    <p:extLst>
      <p:ext uri="{BB962C8B-B14F-4D97-AF65-F5344CB8AC3E}">
        <p14:creationId xmlns:p14="http://schemas.microsoft.com/office/powerpoint/2010/main" val="3958780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a:solidFill>
                  <a:schemeClr val="tx1"/>
                </a:solidFill>
                <a:latin typeface="Calibri" panose="020F0502020204030204" pitchFamily="34" charset="0"/>
                <a:ea typeface="Calibri" panose="020F0502020204030204" pitchFamily="34" charset="0"/>
                <a:cs typeface="Times New Roman" panose="02020603050405020304" pitchFamily="18" charset="0"/>
              </a:rPr>
              <a:t>TIPI DESTILATORJEV</a:t>
            </a:r>
            <a:endParaRPr lang="sl-SI" dirty="0">
              <a:solidFill>
                <a:schemeClr val="tx1"/>
              </a:solidFill>
            </a:endParaRPr>
          </a:p>
        </p:txBody>
      </p:sp>
      <p:sp>
        <p:nvSpPr>
          <p:cNvPr id="3" name="Označba mesta vsebine 2"/>
          <p:cNvSpPr>
            <a:spLocks noGrp="1"/>
          </p:cNvSpPr>
          <p:nvPr>
            <p:ph idx="1"/>
          </p:nvPr>
        </p:nvSpPr>
        <p:spPr/>
        <p:txBody>
          <a:bodyPr/>
          <a:lstStyle/>
          <a:p>
            <a:pPr marL="0" indent="0">
              <a:buNone/>
            </a:pPr>
            <a:r>
              <a:rPr lang="sl-SI" b="1" dirty="0"/>
              <a:t>1. STEKLEN DESTILATOR</a:t>
            </a:r>
          </a:p>
          <a:p>
            <a:endParaRPr lang="sl-SI" dirty="0"/>
          </a:p>
          <a:p>
            <a:r>
              <a:rPr lang="sl-SI" b="1" dirty="0">
                <a:latin typeface="Calibri" panose="020F0502020204030204" pitchFamily="34" charset="0"/>
                <a:ea typeface="Calibri" panose="020F0502020204030204" pitchFamily="34" charset="0"/>
                <a:cs typeface="Times New Roman" panose="02020603050405020304" pitchFamily="18" charset="0"/>
              </a:rPr>
              <a:t>celoten proces destilacije opazujemo</a:t>
            </a:r>
            <a:r>
              <a:rPr lang="sl-SI" dirty="0">
                <a:latin typeface="Calibri" panose="020F0502020204030204" pitchFamily="34" charset="0"/>
                <a:ea typeface="Calibri" panose="020F0502020204030204" pitchFamily="34" charset="0"/>
                <a:cs typeface="Times New Roman" panose="02020603050405020304" pitchFamily="18" charset="0"/>
              </a:rPr>
              <a:t> (slika spodaj) in na ta način točno vidimo kaj se v </a:t>
            </a:r>
            <a:r>
              <a:rPr lang="sl-SI" dirty="0" err="1">
                <a:latin typeface="Calibri" panose="020F0502020204030204" pitchFamily="34" charset="0"/>
                <a:ea typeface="Calibri" panose="020F0502020204030204" pitchFamily="34" charset="0"/>
                <a:cs typeface="Times New Roman" panose="02020603050405020304" pitchFamily="18" charset="0"/>
              </a:rPr>
              <a:t>destilatorju</a:t>
            </a:r>
            <a:r>
              <a:rPr lang="sl-SI" dirty="0">
                <a:latin typeface="Calibri" panose="020F0502020204030204" pitchFamily="34" charset="0"/>
                <a:ea typeface="Calibri" panose="020F0502020204030204" pitchFamily="34" charset="0"/>
                <a:cs typeface="Times New Roman" panose="02020603050405020304" pitchFamily="18" charset="0"/>
              </a:rPr>
              <a:t> dogaja</a:t>
            </a:r>
          </a:p>
          <a:p>
            <a:r>
              <a:rPr lang="sl-SI" b="1" dirty="0">
                <a:latin typeface="Calibri" panose="020F0502020204030204" pitchFamily="34" charset="0"/>
                <a:ea typeface="Calibri" panose="020F0502020204030204" pitchFamily="34" charset="0"/>
                <a:cs typeface="Times New Roman" panose="02020603050405020304" pitchFamily="18" charset="0"/>
              </a:rPr>
              <a:t>Steklo</a:t>
            </a:r>
            <a:r>
              <a:rPr lang="sl-SI" dirty="0">
                <a:latin typeface="Calibri" panose="020F0502020204030204" pitchFamily="34" charset="0"/>
                <a:ea typeface="Calibri" panose="020F0502020204030204" pitchFamily="34" charset="0"/>
                <a:cs typeface="Times New Roman" panose="02020603050405020304" pitchFamily="18" charset="0"/>
              </a:rPr>
              <a:t> je </a:t>
            </a:r>
            <a:r>
              <a:rPr lang="sl-SI" b="1" dirty="0">
                <a:latin typeface="Calibri" panose="020F0502020204030204" pitchFamily="34" charset="0"/>
                <a:ea typeface="Calibri" panose="020F0502020204030204" pitchFamily="34" charset="0"/>
                <a:cs typeface="Times New Roman" panose="02020603050405020304" pitchFamily="18" charset="0"/>
              </a:rPr>
              <a:t>inertno</a:t>
            </a:r>
            <a:r>
              <a:rPr lang="sl-SI" dirty="0">
                <a:latin typeface="Calibri" panose="020F0502020204030204" pitchFamily="34" charset="0"/>
                <a:ea typeface="Calibri" panose="020F0502020204030204" pitchFamily="34" charset="0"/>
                <a:cs typeface="Times New Roman" panose="02020603050405020304" pitchFamily="18" charset="0"/>
              </a:rPr>
              <a:t>, kar pomeni, da material v postopku destilacije </a:t>
            </a:r>
            <a:r>
              <a:rPr lang="sl-SI" b="1" dirty="0">
                <a:latin typeface="Calibri" panose="020F0502020204030204" pitchFamily="34" charset="0"/>
                <a:ea typeface="Calibri" panose="020F0502020204030204" pitchFamily="34" charset="0"/>
                <a:cs typeface="Times New Roman" panose="02020603050405020304" pitchFamily="18" charset="0"/>
              </a:rPr>
              <a:t>ne reagira</a:t>
            </a:r>
            <a:r>
              <a:rPr lang="sl-SI" dirty="0">
                <a:latin typeface="Calibri" panose="020F0502020204030204" pitchFamily="34" charset="0"/>
                <a:ea typeface="Calibri" panose="020F0502020204030204" pitchFamily="34" charset="0"/>
                <a:cs typeface="Times New Roman" panose="02020603050405020304" pitchFamily="18" charset="0"/>
              </a:rPr>
              <a:t> z rastlinskim materialom, vodo ali kemijskimi komponentami</a:t>
            </a:r>
          </a:p>
          <a:p>
            <a:r>
              <a:rPr lang="sl-SI" dirty="0">
                <a:latin typeface="Calibri" panose="020F0502020204030204" pitchFamily="34" charset="0"/>
                <a:ea typeface="Calibri" panose="020F0502020204030204" pitchFamily="34" charset="0"/>
                <a:cs typeface="Times New Roman" panose="02020603050405020304" pitchFamily="18" charset="0"/>
              </a:rPr>
              <a:t>Pri steklenem </a:t>
            </a:r>
            <a:r>
              <a:rPr lang="sl-SI" dirty="0" err="1">
                <a:latin typeface="Calibri" panose="020F0502020204030204" pitchFamily="34" charset="0"/>
                <a:ea typeface="Calibri" panose="020F0502020204030204" pitchFamily="34" charset="0"/>
                <a:cs typeface="Times New Roman" panose="02020603050405020304" pitchFamily="18" charset="0"/>
              </a:rPr>
              <a:t>destilatorju</a:t>
            </a:r>
            <a:r>
              <a:rPr lang="sl-SI" dirty="0">
                <a:latin typeface="Calibri" panose="020F0502020204030204" pitchFamily="34" charset="0"/>
                <a:ea typeface="Calibri" panose="020F0502020204030204" pitchFamily="34" charset="0"/>
                <a:cs typeface="Times New Roman" panose="02020603050405020304" pitchFamily="18" charset="0"/>
              </a:rPr>
              <a:t> </a:t>
            </a:r>
            <a:r>
              <a:rPr lang="sl-SI" b="1" dirty="0">
                <a:latin typeface="Calibri" panose="020F0502020204030204" pitchFamily="34" charset="0"/>
                <a:ea typeface="Calibri" panose="020F0502020204030204" pitchFamily="34" charset="0"/>
                <a:cs typeface="Times New Roman" panose="02020603050405020304" pitchFamily="18" charset="0"/>
              </a:rPr>
              <a:t>ni uhajanja pare</a:t>
            </a:r>
            <a:r>
              <a:rPr lang="sl-SI" dirty="0">
                <a:latin typeface="Calibri" panose="020F0502020204030204" pitchFamily="34" charset="0"/>
                <a:ea typeface="Calibri" panose="020F0502020204030204" pitchFamily="34" charset="0"/>
                <a:cs typeface="Times New Roman" panose="02020603050405020304" pitchFamily="18" charset="0"/>
              </a:rPr>
              <a:t> skozi "spoje</a:t>
            </a:r>
          </a:p>
          <a:p>
            <a:r>
              <a:rPr lang="sl-SI" dirty="0">
                <a:latin typeface="Calibri" panose="020F0502020204030204" pitchFamily="34" charset="0"/>
                <a:ea typeface="Calibri" panose="020F0502020204030204" pitchFamily="34" charset="0"/>
                <a:cs typeface="Times New Roman" panose="02020603050405020304" pitchFamily="18" charset="0"/>
              </a:rPr>
              <a:t>Pri steklenem </a:t>
            </a:r>
            <a:r>
              <a:rPr lang="sl-SI" dirty="0" err="1">
                <a:latin typeface="Calibri" panose="020F0502020204030204" pitchFamily="34" charset="0"/>
                <a:ea typeface="Calibri" panose="020F0502020204030204" pitchFamily="34" charset="0"/>
                <a:cs typeface="Times New Roman" panose="02020603050405020304" pitchFamily="18" charset="0"/>
              </a:rPr>
              <a:t>destilatorju</a:t>
            </a:r>
            <a:r>
              <a:rPr lang="sl-SI" dirty="0">
                <a:latin typeface="Calibri" panose="020F0502020204030204" pitchFamily="34" charset="0"/>
                <a:ea typeface="Calibri" panose="020F0502020204030204" pitchFamily="34" charset="0"/>
                <a:cs typeface="Times New Roman" panose="02020603050405020304" pitchFamily="18" charset="0"/>
              </a:rPr>
              <a:t> je ločevalnik (separator) že del samega </a:t>
            </a:r>
            <a:r>
              <a:rPr lang="sl-SI" dirty="0" err="1">
                <a:latin typeface="Calibri" panose="020F0502020204030204" pitchFamily="34" charset="0"/>
                <a:ea typeface="Calibri" panose="020F0502020204030204" pitchFamily="34" charset="0"/>
                <a:cs typeface="Times New Roman" panose="02020603050405020304" pitchFamily="18" charset="0"/>
              </a:rPr>
              <a:t>destilatorja</a:t>
            </a:r>
            <a:r>
              <a:rPr lang="sl-SI" dirty="0">
                <a:latin typeface="Calibri" panose="020F0502020204030204" pitchFamily="34" charset="0"/>
                <a:ea typeface="Calibri" panose="020F0502020204030204" pitchFamily="34" charset="0"/>
                <a:cs typeface="Times New Roman" panose="02020603050405020304" pitchFamily="18" charset="0"/>
              </a:rPr>
              <a:t> in zato dodaten nakup (in strošek) ni potreben. Morda še bolj pomembno kot to pa je, da tekom ločevanja eteričnega olja od </a:t>
            </a:r>
            <a:r>
              <a:rPr lang="sl-SI" dirty="0" err="1">
                <a:latin typeface="Calibri" panose="020F0502020204030204" pitchFamily="34" charset="0"/>
                <a:ea typeface="Calibri" panose="020F0502020204030204" pitchFamily="34" charset="0"/>
                <a:cs typeface="Times New Roman" panose="02020603050405020304" pitchFamily="18" charset="0"/>
              </a:rPr>
              <a:t>hidrolata</a:t>
            </a:r>
            <a:r>
              <a:rPr lang="sl-SI" dirty="0">
                <a:latin typeface="Calibri" panose="020F0502020204030204" pitchFamily="34" charset="0"/>
                <a:ea typeface="Calibri" panose="020F0502020204030204" pitchFamily="34" charset="0"/>
                <a:cs typeface="Times New Roman" panose="02020603050405020304" pitchFamily="18" charset="0"/>
              </a:rPr>
              <a:t>, na steklu "izgubimo" del eteričnega olja. </a:t>
            </a:r>
          </a:p>
          <a:p>
            <a:endParaRPr lang="sl-SI" dirty="0"/>
          </a:p>
        </p:txBody>
      </p:sp>
    </p:spTree>
    <p:extLst>
      <p:ext uri="{BB962C8B-B14F-4D97-AF65-F5344CB8AC3E}">
        <p14:creationId xmlns:p14="http://schemas.microsoft.com/office/powerpoint/2010/main" val="4075617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pic>
        <p:nvPicPr>
          <p:cNvPr id="4" name="Označba mesta vsebin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1257" y="642594"/>
            <a:ext cx="5677989" cy="5272013"/>
          </a:xfrm>
        </p:spPr>
      </p:pic>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5059" y="642593"/>
            <a:ext cx="5272013" cy="5272013"/>
          </a:xfrm>
          <a:prstGeom prst="rect">
            <a:avLst/>
          </a:prstGeom>
        </p:spPr>
      </p:pic>
    </p:spTree>
    <p:extLst>
      <p:ext uri="{BB962C8B-B14F-4D97-AF65-F5344CB8AC3E}">
        <p14:creationId xmlns:p14="http://schemas.microsoft.com/office/powerpoint/2010/main" val="3905294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pic>
        <p:nvPicPr>
          <p:cNvPr id="4" name="Označba mesta vsebin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0893" y="642594"/>
            <a:ext cx="4360932" cy="5707977"/>
          </a:xfrm>
        </p:spPr>
      </p:pic>
      <p:sp>
        <p:nvSpPr>
          <p:cNvPr id="5" name="Pravokotnik 4"/>
          <p:cNvSpPr/>
          <p:nvPr/>
        </p:nvSpPr>
        <p:spPr>
          <a:xfrm>
            <a:off x="5199016" y="1658984"/>
            <a:ext cx="4336869" cy="4078104"/>
          </a:xfrm>
          <a:prstGeom prst="rect">
            <a:avLst/>
          </a:prstGeom>
        </p:spPr>
        <p:txBody>
          <a:bodyPr wrap="square">
            <a:spAutoFit/>
          </a:bodyPr>
          <a:lstStyle/>
          <a:p>
            <a:pPr>
              <a:lnSpc>
                <a:spcPct val="107000"/>
              </a:lnSpc>
              <a:spcAft>
                <a:spcPts val="800"/>
              </a:spcAft>
            </a:pPr>
            <a:r>
              <a:rPr lang="sl-SI" sz="1400" dirty="0">
                <a:latin typeface="Calibri" panose="020F0502020204030204" pitchFamily="34" charset="0"/>
                <a:ea typeface="Calibri" panose="020F0502020204030204" pitchFamily="34" charset="0"/>
                <a:cs typeface="Times New Roman" panose="02020603050405020304" pitchFamily="18" charset="0"/>
              </a:rPr>
              <a:t>Sestavni deli:</a:t>
            </a:r>
          </a:p>
          <a:p>
            <a:pPr marL="342900" lvl="0" indent="-342900">
              <a:lnSpc>
                <a:spcPct val="107000"/>
              </a:lnSpc>
              <a:spcAft>
                <a:spcPts val="800"/>
              </a:spcAft>
              <a:buSzPts val="1000"/>
              <a:buFont typeface="Symbol" panose="05050102010706020507" pitchFamily="18" charset="2"/>
              <a:buChar char=""/>
              <a:tabLst>
                <a:tab pos="457200" algn="l"/>
              </a:tabLst>
            </a:pPr>
            <a:r>
              <a:rPr lang="sl-SI" sz="1400" b="1" dirty="0">
                <a:latin typeface="Calibri" panose="020F0502020204030204" pitchFamily="34" charset="0"/>
                <a:ea typeface="Calibri" panose="020F0502020204030204" pitchFamily="34" charset="0"/>
                <a:cs typeface="Times New Roman" panose="02020603050405020304" pitchFamily="18" charset="0"/>
              </a:rPr>
              <a:t>Velikost bučk</a:t>
            </a:r>
            <a:r>
              <a:rPr lang="sl-SI" sz="1400" dirty="0">
                <a:latin typeface="Calibri" panose="020F0502020204030204" pitchFamily="34" charset="0"/>
                <a:ea typeface="Calibri" panose="020F0502020204030204" pitchFamily="34" charset="0"/>
                <a:cs typeface="Times New Roman" panose="02020603050405020304" pitchFamily="18" charset="0"/>
              </a:rPr>
              <a:t> (2L, 5L ali 10L): v primeru, da imate občasno potrebo po večjem, dokupite le eno 5L bučko, ki jo uporabljate na istem kompletu.</a:t>
            </a:r>
            <a:br>
              <a:rPr lang="sl-SI" sz="1400" dirty="0">
                <a:latin typeface="Calibri" panose="020F0502020204030204" pitchFamily="34" charset="0"/>
                <a:ea typeface="Calibri" panose="020F0502020204030204" pitchFamily="34" charset="0"/>
                <a:cs typeface="Times New Roman" panose="02020603050405020304" pitchFamily="18" charset="0"/>
              </a:rPr>
            </a:br>
            <a:endParaRPr lang="sl-SI"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sl-SI" sz="1400" b="1" dirty="0">
                <a:latin typeface="Calibri" panose="020F0502020204030204" pitchFamily="34" charset="0"/>
                <a:ea typeface="Calibri" panose="020F0502020204030204" pitchFamily="34" charset="0"/>
                <a:cs typeface="Times New Roman" panose="02020603050405020304" pitchFamily="18" charset="0"/>
              </a:rPr>
              <a:t>Hladilnik</a:t>
            </a:r>
            <a:r>
              <a:rPr lang="sl-SI" sz="1400" dirty="0">
                <a:latin typeface="Calibri" panose="020F0502020204030204" pitchFamily="34" charset="0"/>
                <a:ea typeface="Calibri" panose="020F0502020204030204" pitchFamily="34" charset="0"/>
                <a:cs typeface="Times New Roman" panose="02020603050405020304" pitchFamily="18" charset="0"/>
              </a:rPr>
              <a:t> (</a:t>
            </a:r>
            <a:r>
              <a:rPr lang="sl-SI" sz="1400" dirty="0" err="1">
                <a:latin typeface="Calibri" panose="020F0502020204030204" pitchFamily="34" charset="0"/>
                <a:ea typeface="Calibri" panose="020F0502020204030204" pitchFamily="34" charset="0"/>
                <a:cs typeface="Times New Roman" panose="02020603050405020304" pitchFamily="18" charset="0"/>
              </a:rPr>
              <a:t>Liebigov</a:t>
            </a:r>
            <a:r>
              <a:rPr lang="sl-SI" sz="1400" dirty="0">
                <a:latin typeface="Calibri" panose="020F0502020204030204" pitchFamily="34" charset="0"/>
                <a:ea typeface="Calibri" panose="020F0502020204030204" pitchFamily="34" charset="0"/>
                <a:cs typeface="Times New Roman" panose="02020603050405020304" pitchFamily="18" charset="0"/>
              </a:rPr>
              <a:t> - cevasti, </a:t>
            </a:r>
            <a:r>
              <a:rPr lang="sl-SI" sz="1400" dirty="0" err="1">
                <a:latin typeface="Calibri" panose="020F0502020204030204" pitchFamily="34" charset="0"/>
                <a:ea typeface="Calibri" panose="020F0502020204030204" pitchFamily="34" charset="0"/>
                <a:cs typeface="Times New Roman" panose="02020603050405020304" pitchFamily="18" charset="0"/>
              </a:rPr>
              <a:t>Allihnov</a:t>
            </a:r>
            <a:r>
              <a:rPr lang="sl-SI" sz="1400" dirty="0">
                <a:latin typeface="Calibri" panose="020F0502020204030204" pitchFamily="34" charset="0"/>
                <a:ea typeface="Calibri" panose="020F0502020204030204" pitchFamily="34" charset="0"/>
                <a:cs typeface="Times New Roman" panose="02020603050405020304" pitchFamily="18" charset="0"/>
              </a:rPr>
              <a:t> -  hruškasti ali spiralni): </a:t>
            </a:r>
            <a:r>
              <a:rPr lang="sl-SI" sz="1400" dirty="0" err="1">
                <a:latin typeface="Calibri" panose="020F0502020204030204" pitchFamily="34" charset="0"/>
                <a:ea typeface="Calibri" panose="020F0502020204030204" pitchFamily="34" charset="0"/>
                <a:cs typeface="Times New Roman" panose="02020603050405020304" pitchFamily="18" charset="0"/>
              </a:rPr>
              <a:t>Liebigov</a:t>
            </a:r>
            <a:r>
              <a:rPr lang="sl-SI" sz="1400" dirty="0">
                <a:latin typeface="Calibri" panose="020F0502020204030204" pitchFamily="34" charset="0"/>
                <a:ea typeface="Calibri" panose="020F0502020204030204" pitchFamily="34" charset="0"/>
                <a:cs typeface="Times New Roman" panose="02020603050405020304" pitchFamily="18" charset="0"/>
              </a:rPr>
              <a:t> (na fotografiji levo) ima najkrajšo ohlajevalno pot, spiralni pa najdaljšo. Prednost daljše poti je boljše hlajenje, pomanjkljivost pa, da se tekom poti izgubi večji del eteričnega olja kot pri navadnem (manjši del kapljic se oprime stekla) in da je nekoliko zahtevnejši za čiščenje.</a:t>
            </a:r>
            <a:br>
              <a:rPr lang="sl-SI" sz="1400" dirty="0">
                <a:latin typeface="Calibri" panose="020F0502020204030204" pitchFamily="34" charset="0"/>
                <a:ea typeface="Calibri" panose="020F0502020204030204" pitchFamily="34" charset="0"/>
                <a:cs typeface="Times New Roman" panose="02020603050405020304" pitchFamily="18" charset="0"/>
              </a:rPr>
            </a:br>
            <a:endParaRPr lang="sl-SI"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sl-SI" sz="1400" b="1" dirty="0">
                <a:latin typeface="Calibri" panose="020F0502020204030204" pitchFamily="34" charset="0"/>
                <a:ea typeface="Calibri" panose="020F0502020204030204" pitchFamily="34" charset="0"/>
                <a:cs typeface="Times New Roman" panose="02020603050405020304" pitchFamily="18" charset="0"/>
              </a:rPr>
              <a:t>Tip obrusov</a:t>
            </a:r>
            <a:r>
              <a:rPr lang="sl-SI" sz="1400" dirty="0">
                <a:latin typeface="Calibri" panose="020F0502020204030204" pitchFamily="34" charset="0"/>
                <a:ea typeface="Calibri" panose="020F0502020204030204" pitchFamily="34" charset="0"/>
                <a:cs typeface="Times New Roman" panose="02020603050405020304" pitchFamily="18" charset="0"/>
              </a:rPr>
              <a:t> (navadni in kroglični): navadni obrus  daje boljšo stabilnost, kroglični pa  omogoča večjo fleksibilnost.</a:t>
            </a:r>
            <a:endParaRPr lang="sl-SI"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986458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pPr marL="457200">
              <a:lnSpc>
                <a:spcPct val="107000"/>
              </a:lnSpc>
              <a:spcAft>
                <a:spcPts val="0"/>
              </a:spcAft>
            </a:pPr>
            <a:r>
              <a:rPr lang="sl-SI" sz="1800" b="1" dirty="0">
                <a:latin typeface="Calibri" panose="020F0502020204030204" pitchFamily="34" charset="0"/>
                <a:ea typeface="Calibri" panose="020F0502020204030204" pitchFamily="34" charset="0"/>
                <a:cs typeface="Times New Roman" panose="02020603050405020304" pitchFamily="18" charset="0"/>
              </a:rPr>
              <a:t>2. INOX DESTILATOR</a:t>
            </a:r>
            <a:br>
              <a:rPr lang="sl-SI" dirty="0">
                <a:latin typeface="Calibri" panose="020F0502020204030204" pitchFamily="34" charset="0"/>
                <a:ea typeface="Calibri" panose="020F0502020204030204" pitchFamily="34" charset="0"/>
                <a:cs typeface="Times New Roman" panose="02020603050405020304" pitchFamily="18" charset="0"/>
              </a:rPr>
            </a:br>
            <a:r>
              <a:rPr lang="sl-SI" dirty="0">
                <a:latin typeface="Calibri" panose="020F0502020204030204" pitchFamily="34" charset="0"/>
                <a:ea typeface="Calibri" panose="020F0502020204030204" pitchFamily="34" charset="0"/>
                <a:cs typeface="Times New Roman" panose="02020603050405020304" pitchFamily="18" charset="0"/>
              </a:rPr>
              <a:t> </a:t>
            </a:r>
            <a:br>
              <a:rPr lang="sl-SI" dirty="0">
                <a:latin typeface="Calibri" panose="020F0502020204030204" pitchFamily="34" charset="0"/>
                <a:ea typeface="Calibri" panose="020F0502020204030204" pitchFamily="34" charset="0"/>
                <a:cs typeface="Times New Roman" panose="02020603050405020304" pitchFamily="18" charset="0"/>
              </a:rPr>
            </a:br>
            <a:endParaRPr lang="sl-SI" dirty="0"/>
          </a:p>
        </p:txBody>
      </p:sp>
      <p:sp>
        <p:nvSpPr>
          <p:cNvPr id="3" name="Označba mesta vsebine 2"/>
          <p:cNvSpPr>
            <a:spLocks noGrp="1"/>
          </p:cNvSpPr>
          <p:nvPr>
            <p:ph idx="1"/>
          </p:nvPr>
        </p:nvSpPr>
        <p:spPr>
          <a:xfrm>
            <a:off x="822961" y="1031967"/>
            <a:ext cx="10302240" cy="5003074"/>
          </a:xfrm>
        </p:spPr>
        <p:txBody>
          <a:bodyPr/>
          <a:lstStyle/>
          <a:p>
            <a:pPr marL="457200">
              <a:lnSpc>
                <a:spcPct val="107000"/>
              </a:lnSpc>
              <a:spcAft>
                <a:spcPts val="800"/>
              </a:spcAft>
            </a:pPr>
            <a:r>
              <a:rPr lang="sl-SI" dirty="0">
                <a:latin typeface="Calibri" panose="020F0502020204030204" pitchFamily="34" charset="0"/>
                <a:ea typeface="Calibri" panose="020F0502020204030204" pitchFamily="34" charset="0"/>
                <a:cs typeface="Times New Roman" panose="02020603050405020304" pitchFamily="18" charset="0"/>
              </a:rPr>
              <a:t>Sestavljeni so iz kape, kotla, košare, katere velikost je odvisna od velikosti kotla, iz kurišča, hladilne posode in vezne cevi. </a:t>
            </a:r>
          </a:p>
          <a:p>
            <a:pPr marL="457200">
              <a:lnSpc>
                <a:spcPct val="107000"/>
              </a:lnSpc>
              <a:spcAft>
                <a:spcPts val="800"/>
              </a:spcAft>
            </a:pPr>
            <a:r>
              <a:rPr lang="sl-SI" dirty="0">
                <a:latin typeface="Calibri" panose="020F0502020204030204" pitchFamily="34" charset="0"/>
                <a:ea typeface="Calibri" panose="020F0502020204030204" pitchFamily="34" charset="0"/>
                <a:cs typeface="Times New Roman" panose="02020603050405020304" pitchFamily="18" charset="0"/>
              </a:rPr>
              <a:t>Segreva se s plinskim gorilnikom, oz. na kakšne druge vire energije.</a:t>
            </a:r>
          </a:p>
          <a:p>
            <a:pPr marL="457200">
              <a:lnSpc>
                <a:spcPct val="107000"/>
              </a:lnSpc>
              <a:spcAft>
                <a:spcPts val="800"/>
              </a:spcAft>
            </a:pPr>
            <a:r>
              <a:rPr lang="sl-SI" dirty="0" err="1">
                <a:latin typeface="Calibri" panose="020F0502020204030204" pitchFamily="34" charset="0"/>
                <a:ea typeface="Calibri" panose="020F0502020204030204" pitchFamily="34" charset="0"/>
                <a:cs typeface="Times New Roman" panose="02020603050405020304" pitchFamily="18" charset="0"/>
              </a:rPr>
              <a:t>Inox</a:t>
            </a:r>
            <a:r>
              <a:rPr lang="sl-SI" dirty="0">
                <a:latin typeface="Calibri" panose="020F0502020204030204" pitchFamily="34" charset="0"/>
                <a:ea typeface="Calibri" panose="020F0502020204030204" pitchFamily="34" charset="0"/>
                <a:cs typeface="Times New Roman" panose="02020603050405020304" pitchFamily="18" charset="0"/>
              </a:rPr>
              <a:t> se lepo očisti, pomembno zaradi higiene pri destilaciji.</a:t>
            </a:r>
          </a:p>
          <a:p>
            <a:pPr marL="457200">
              <a:lnSpc>
                <a:spcPct val="107000"/>
              </a:lnSpc>
              <a:spcAft>
                <a:spcPts val="800"/>
              </a:spcAft>
            </a:pPr>
            <a:endParaRPr lang="sl-SI" dirty="0">
              <a:latin typeface="Calibri" panose="020F0502020204030204" pitchFamily="34" charset="0"/>
              <a:ea typeface="Calibri" panose="020F0502020204030204" pitchFamily="34" charset="0"/>
              <a:cs typeface="Times New Roman" panose="02020603050405020304" pitchFamily="18" charset="0"/>
            </a:endParaRPr>
          </a:p>
          <a:p>
            <a:endParaRPr lang="sl-SI" dirty="0"/>
          </a:p>
        </p:txBody>
      </p:sp>
      <p:pic>
        <p:nvPicPr>
          <p:cNvPr id="4" name="Slika 3"/>
          <p:cNvPicPr>
            <a:picLocks noChangeAspect="1"/>
          </p:cNvPicPr>
          <p:nvPr/>
        </p:nvPicPr>
        <p:blipFill>
          <a:blip r:embed="rId2"/>
          <a:stretch>
            <a:fillRect/>
          </a:stretch>
        </p:blipFill>
        <p:spPr>
          <a:xfrm>
            <a:off x="3687012" y="2844568"/>
            <a:ext cx="5078166" cy="3723535"/>
          </a:xfrm>
          <a:prstGeom prst="rect">
            <a:avLst/>
          </a:prstGeom>
        </p:spPr>
      </p:pic>
    </p:spTree>
    <p:extLst>
      <p:ext uri="{BB962C8B-B14F-4D97-AF65-F5344CB8AC3E}">
        <p14:creationId xmlns:p14="http://schemas.microsoft.com/office/powerpoint/2010/main" val="1357521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dirty="0"/>
          </a:p>
        </p:txBody>
      </p:sp>
      <p:pic>
        <p:nvPicPr>
          <p:cNvPr id="4" name="Označba mesta vsebine 3"/>
          <p:cNvPicPr>
            <a:picLocks noGrp="1" noChangeAspect="1"/>
          </p:cNvPicPr>
          <p:nvPr>
            <p:ph idx="1"/>
          </p:nvPr>
        </p:nvPicPr>
        <p:blipFill rotWithShape="1">
          <a:blip r:embed="rId2">
            <a:extLst>
              <a:ext uri="{28A0092B-C50C-407E-A947-70E740481C1C}">
                <a14:useLocalDpi xmlns:a14="http://schemas.microsoft.com/office/drawing/2010/main" val="0"/>
              </a:ext>
            </a:extLst>
          </a:blip>
          <a:srcRect l="4550" t="3314" r="4029" b="7325"/>
          <a:stretch/>
        </p:blipFill>
        <p:spPr>
          <a:xfrm>
            <a:off x="620831" y="849086"/>
            <a:ext cx="6092157" cy="4763924"/>
          </a:xfrm>
        </p:spPr>
      </p:pic>
      <p:pic>
        <p:nvPicPr>
          <p:cNvPr id="6" name="Slika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603175" y="1730490"/>
            <a:ext cx="6080754" cy="3430586"/>
          </a:xfrm>
          <a:prstGeom prst="rect">
            <a:avLst/>
          </a:prstGeom>
        </p:spPr>
      </p:pic>
    </p:spTree>
    <p:extLst>
      <p:ext uri="{BB962C8B-B14F-4D97-AF65-F5344CB8AC3E}">
        <p14:creationId xmlns:p14="http://schemas.microsoft.com/office/powerpoint/2010/main" val="954522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pic>
        <p:nvPicPr>
          <p:cNvPr id="4" name="Označba mesta vsebin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2188" y="476387"/>
            <a:ext cx="4492295" cy="5989727"/>
          </a:xfrm>
        </p:spPr>
      </p:pic>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4083" y="476387"/>
            <a:ext cx="4492296" cy="5989727"/>
          </a:xfrm>
          <a:prstGeom prst="rect">
            <a:avLst/>
          </a:prstGeom>
        </p:spPr>
      </p:pic>
    </p:spTree>
    <p:extLst>
      <p:ext uri="{BB962C8B-B14F-4D97-AF65-F5344CB8AC3E}">
        <p14:creationId xmlns:p14="http://schemas.microsoft.com/office/powerpoint/2010/main" val="13140634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pPr marL="457200">
              <a:lnSpc>
                <a:spcPct val="107000"/>
              </a:lnSpc>
              <a:spcAft>
                <a:spcPts val="800"/>
              </a:spcAft>
            </a:pPr>
            <a:r>
              <a:rPr lang="sl-SI" sz="1600" b="1" dirty="0">
                <a:latin typeface="Calibri" panose="020F0502020204030204" pitchFamily="34" charset="0"/>
                <a:ea typeface="Calibri" panose="020F0502020204030204" pitchFamily="34" charset="0"/>
                <a:cs typeface="Times New Roman" panose="02020603050405020304" pitchFamily="18" charset="0"/>
              </a:rPr>
              <a:t>3. BAKREN DESTILATOR</a:t>
            </a:r>
            <a:br>
              <a:rPr lang="sl-SI" dirty="0">
                <a:latin typeface="Calibri" panose="020F0502020204030204" pitchFamily="34" charset="0"/>
                <a:ea typeface="Calibri" panose="020F0502020204030204" pitchFamily="34" charset="0"/>
                <a:cs typeface="Times New Roman" panose="02020603050405020304" pitchFamily="18" charset="0"/>
              </a:rPr>
            </a:br>
            <a:endParaRPr lang="sl-SI" dirty="0"/>
          </a:p>
        </p:txBody>
      </p:sp>
      <p:sp>
        <p:nvSpPr>
          <p:cNvPr id="3" name="Označba mesta vsebine 2"/>
          <p:cNvSpPr>
            <a:spLocks noGrp="1"/>
          </p:cNvSpPr>
          <p:nvPr>
            <p:ph idx="1"/>
          </p:nvPr>
        </p:nvSpPr>
        <p:spPr>
          <a:xfrm>
            <a:off x="862150" y="1371600"/>
            <a:ext cx="6322422" cy="4663440"/>
          </a:xfrm>
        </p:spPr>
        <p:txBody>
          <a:bodyPr/>
          <a:lstStyle/>
          <a:p>
            <a:pPr marL="274320" indent="0">
              <a:lnSpc>
                <a:spcPct val="107000"/>
              </a:lnSpc>
              <a:buNone/>
            </a:pPr>
            <a:r>
              <a:rPr lang="sl-SI" dirty="0">
                <a:latin typeface="Calibri" panose="020F0502020204030204" pitchFamily="34" charset="0"/>
                <a:ea typeface="Calibri" panose="020F0502020204030204" pitchFamily="34" charset="0"/>
                <a:cs typeface="Times New Roman" panose="02020603050405020304" pitchFamily="18" charset="0"/>
              </a:rPr>
              <a:t>Vsebuje: </a:t>
            </a:r>
          </a:p>
          <a:p>
            <a:pPr marL="342900" lvl="0" indent="-342900">
              <a:lnSpc>
                <a:spcPct val="107000"/>
              </a:lnSpc>
              <a:buSzPts val="1000"/>
              <a:buFont typeface="Symbol" panose="05050102010706020507" pitchFamily="18" charset="2"/>
              <a:buChar char=""/>
              <a:tabLst>
                <a:tab pos="457200" algn="l"/>
              </a:tabLst>
            </a:pPr>
            <a:r>
              <a:rPr lang="sl-SI" dirty="0">
                <a:latin typeface="Calibri" panose="020F0502020204030204" pitchFamily="34" charset="0"/>
                <a:ea typeface="Calibri" panose="020F0502020204030204" pitchFamily="34" charset="0"/>
                <a:cs typeface="Times New Roman" panose="02020603050405020304" pitchFamily="18" charset="0"/>
              </a:rPr>
              <a:t>lesen podstavek s kovinskim držalom,</a:t>
            </a:r>
          </a:p>
          <a:p>
            <a:pPr marL="342900" lvl="0" indent="-342900">
              <a:lnSpc>
                <a:spcPct val="107000"/>
              </a:lnSpc>
              <a:buSzPts val="1000"/>
              <a:buFont typeface="Symbol" panose="05050102010706020507" pitchFamily="18" charset="2"/>
              <a:buChar char=""/>
              <a:tabLst>
                <a:tab pos="457200" algn="l"/>
              </a:tabLst>
            </a:pPr>
            <a:r>
              <a:rPr lang="sl-SI" dirty="0">
                <a:latin typeface="Calibri" panose="020F0502020204030204" pitchFamily="34" charset="0"/>
                <a:ea typeface="Calibri" panose="020F0502020204030204" pitchFamily="34" charset="0"/>
                <a:cs typeface="Times New Roman" panose="02020603050405020304" pitchFamily="18" charset="0"/>
              </a:rPr>
              <a:t>električni grelec , lahko drug vir energije</a:t>
            </a:r>
          </a:p>
          <a:p>
            <a:pPr marL="342900" lvl="0" indent="-342900">
              <a:lnSpc>
                <a:spcPct val="107000"/>
              </a:lnSpc>
              <a:buSzPts val="1000"/>
              <a:buFont typeface="Symbol" panose="05050102010706020507" pitchFamily="18" charset="2"/>
              <a:buChar char=""/>
              <a:tabLst>
                <a:tab pos="457200" algn="l"/>
              </a:tabLst>
            </a:pPr>
            <a:r>
              <a:rPr lang="sl-SI" dirty="0">
                <a:latin typeface="Calibri" panose="020F0502020204030204" pitchFamily="34" charset="0"/>
                <a:ea typeface="Calibri" panose="020F0502020204030204" pitchFamily="34" charset="0"/>
                <a:cs typeface="Times New Roman" panose="02020603050405020304" pitchFamily="18" charset="0"/>
              </a:rPr>
              <a:t> bakren kotliček,</a:t>
            </a:r>
          </a:p>
          <a:p>
            <a:pPr marL="342900" lvl="0" indent="-342900">
              <a:lnSpc>
                <a:spcPct val="107000"/>
              </a:lnSpc>
              <a:buSzPts val="1000"/>
              <a:buFont typeface="Symbol" panose="05050102010706020507" pitchFamily="18" charset="2"/>
              <a:buChar char=""/>
              <a:tabLst>
                <a:tab pos="457200" algn="l"/>
              </a:tabLst>
            </a:pPr>
            <a:r>
              <a:rPr lang="sl-SI" dirty="0">
                <a:latin typeface="Calibri" panose="020F0502020204030204" pitchFamily="34" charset="0"/>
                <a:ea typeface="Calibri" panose="020F0502020204030204" pitchFamily="34" charset="0"/>
                <a:cs typeface="Times New Roman" panose="02020603050405020304" pitchFamily="18" charset="0"/>
              </a:rPr>
              <a:t>bakreno glavo z vratom, termometrom in povezovalno cevjo,</a:t>
            </a:r>
          </a:p>
          <a:p>
            <a:pPr marL="342900" lvl="0" indent="-342900">
              <a:lnSpc>
                <a:spcPct val="107000"/>
              </a:lnSpc>
              <a:buSzPts val="1000"/>
              <a:buFont typeface="Symbol" panose="05050102010706020507" pitchFamily="18" charset="2"/>
              <a:buChar char=""/>
              <a:tabLst>
                <a:tab pos="457200" algn="l"/>
              </a:tabLst>
            </a:pPr>
            <a:r>
              <a:rPr lang="sl-SI" dirty="0">
                <a:latin typeface="Calibri" panose="020F0502020204030204" pitchFamily="34" charset="0"/>
                <a:ea typeface="Calibri" panose="020F0502020204030204" pitchFamily="34" charset="0"/>
                <a:cs typeface="Times New Roman" panose="02020603050405020304" pitchFamily="18" charset="0"/>
              </a:rPr>
              <a:t>medeninast navoj med povezovalno cevjo in hladilnikom</a:t>
            </a:r>
          </a:p>
          <a:p>
            <a:pPr marL="342900" lvl="0" indent="-342900">
              <a:lnSpc>
                <a:spcPct val="107000"/>
              </a:lnSpc>
              <a:buSzPts val="1000"/>
              <a:buFont typeface="Symbol" panose="05050102010706020507" pitchFamily="18" charset="2"/>
              <a:buChar char=""/>
              <a:tabLst>
                <a:tab pos="457200" algn="l"/>
              </a:tabLst>
            </a:pPr>
            <a:r>
              <a:rPr lang="sl-SI" dirty="0">
                <a:latin typeface="Calibri" panose="020F0502020204030204" pitchFamily="34" charset="0"/>
                <a:ea typeface="Calibri" panose="020F0502020204030204" pitchFamily="34" charset="0"/>
                <a:cs typeface="Times New Roman" panose="02020603050405020304" pitchFamily="18" charset="0"/>
              </a:rPr>
              <a:t>bakren hladilnik s hladilno tuljavo,</a:t>
            </a:r>
          </a:p>
          <a:p>
            <a:pPr marL="342900" lvl="0" indent="-342900">
              <a:lnSpc>
                <a:spcPct val="107000"/>
              </a:lnSpc>
              <a:buSzPts val="1000"/>
              <a:buFont typeface="Symbol" panose="05050102010706020507" pitchFamily="18" charset="2"/>
              <a:buChar char=""/>
              <a:tabLst>
                <a:tab pos="457200" algn="l"/>
              </a:tabLst>
            </a:pPr>
            <a:r>
              <a:rPr lang="sl-SI" dirty="0">
                <a:latin typeface="Calibri" panose="020F0502020204030204" pitchFamily="34" charset="0"/>
                <a:ea typeface="Calibri" panose="020F0502020204030204" pitchFamily="34" charset="0"/>
                <a:cs typeface="Times New Roman" panose="02020603050405020304" pitchFamily="18" charset="0"/>
              </a:rPr>
              <a:t>vhodno in izhodno odprtino na hladilniku,</a:t>
            </a:r>
          </a:p>
          <a:p>
            <a:pPr marL="342900" lvl="0" indent="-342900">
              <a:lnSpc>
                <a:spcPct val="107000"/>
              </a:lnSpc>
              <a:spcAft>
                <a:spcPts val="800"/>
              </a:spcAft>
              <a:buSzPts val="1000"/>
              <a:buFont typeface="Symbol" panose="05050102010706020507" pitchFamily="18" charset="2"/>
              <a:buChar char=""/>
              <a:tabLst>
                <a:tab pos="457200" algn="l"/>
              </a:tabLst>
            </a:pPr>
            <a:r>
              <a:rPr lang="sl-SI" dirty="0">
                <a:latin typeface="Calibri" panose="020F0502020204030204" pitchFamily="34" charset="0"/>
                <a:ea typeface="Calibri" panose="020F0502020204030204" pitchFamily="34" charset="0"/>
                <a:cs typeface="Times New Roman" panose="02020603050405020304" pitchFamily="18" charset="0"/>
              </a:rPr>
              <a:t>majhen bakren lonček.</a:t>
            </a:r>
          </a:p>
          <a:p>
            <a:endParaRPr lang="sl-SI" dirty="0"/>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9222" y="345407"/>
            <a:ext cx="3940628" cy="6069271"/>
          </a:xfrm>
          <a:prstGeom prst="rect">
            <a:avLst/>
          </a:prstGeom>
        </p:spPr>
      </p:pic>
    </p:spTree>
    <p:extLst>
      <p:ext uri="{BB962C8B-B14F-4D97-AF65-F5344CB8AC3E}">
        <p14:creationId xmlns:p14="http://schemas.microsoft.com/office/powerpoint/2010/main" val="39729250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pPr marL="457200">
              <a:lnSpc>
                <a:spcPct val="107000"/>
              </a:lnSpc>
              <a:spcAft>
                <a:spcPts val="800"/>
              </a:spcAft>
            </a:pPr>
            <a:r>
              <a:rPr lang="sl-SI" b="1" dirty="0">
                <a:latin typeface="Calibri" panose="020F0502020204030204" pitchFamily="34" charset="0"/>
                <a:ea typeface="Calibri" panose="020F0502020204030204" pitchFamily="34" charset="0"/>
                <a:cs typeface="Times New Roman" panose="02020603050405020304" pitchFamily="18" charset="0"/>
              </a:rPr>
              <a:t>Domača" ali "profesionalna" destilacija?</a:t>
            </a:r>
            <a:br>
              <a:rPr lang="sl-SI" sz="4000" dirty="0">
                <a:latin typeface="Calibri" panose="020F0502020204030204" pitchFamily="34" charset="0"/>
                <a:ea typeface="Calibri" panose="020F0502020204030204" pitchFamily="34" charset="0"/>
                <a:cs typeface="Times New Roman" panose="02020603050405020304" pitchFamily="18" charset="0"/>
              </a:rPr>
            </a:br>
            <a:endParaRPr lang="sl-SI" dirty="0"/>
          </a:p>
        </p:txBody>
      </p:sp>
      <p:sp>
        <p:nvSpPr>
          <p:cNvPr id="3" name="Označba mesta vsebine 2"/>
          <p:cNvSpPr>
            <a:spLocks noGrp="1"/>
          </p:cNvSpPr>
          <p:nvPr>
            <p:ph idx="1"/>
          </p:nvPr>
        </p:nvSpPr>
        <p:spPr>
          <a:xfrm>
            <a:off x="1066800" y="1606731"/>
            <a:ext cx="10058400" cy="4428309"/>
          </a:xfrm>
        </p:spPr>
        <p:txBody>
          <a:bodyPr>
            <a:normAutofit lnSpcReduction="10000"/>
          </a:bodyPr>
          <a:lstStyle/>
          <a:p>
            <a:pPr marL="0" indent="0">
              <a:buNone/>
            </a:pPr>
            <a:r>
              <a:rPr lang="sl-SI" dirty="0">
                <a:latin typeface="Calibri" panose="020F0502020204030204" pitchFamily="34" charset="0"/>
                <a:ea typeface="Calibri" panose="020F0502020204030204" pitchFamily="34" charset="0"/>
                <a:cs typeface="Times New Roman" panose="02020603050405020304" pitchFamily="18" charset="0"/>
              </a:rPr>
              <a:t>Pri domači destilaciji:</a:t>
            </a:r>
          </a:p>
          <a:p>
            <a:endParaRPr lang="sl-SI" dirty="0">
              <a:latin typeface="Calibri" panose="020F0502020204030204" pitchFamily="34" charset="0"/>
              <a:ea typeface="Calibri" panose="020F0502020204030204" pitchFamily="34" charset="0"/>
              <a:cs typeface="Times New Roman" panose="02020603050405020304" pitchFamily="18" charset="0"/>
            </a:endParaRPr>
          </a:p>
          <a:p>
            <a:r>
              <a:rPr lang="sl-SI" dirty="0">
                <a:latin typeface="Calibri" panose="020F0502020204030204" pitchFamily="34" charset="0"/>
                <a:ea typeface="Calibri" panose="020F0502020204030204" pitchFamily="34" charset="0"/>
                <a:cs typeface="Times New Roman" panose="02020603050405020304" pitchFamily="18" charset="0"/>
              </a:rPr>
              <a:t> Skrbno naberemo rastline, ki jih </a:t>
            </a:r>
            <a:r>
              <a:rPr lang="sl-SI" dirty="0" err="1">
                <a:latin typeface="Calibri" panose="020F0502020204030204" pitchFamily="34" charset="0"/>
                <a:ea typeface="Calibri" panose="020F0502020204030204" pitchFamily="34" charset="0"/>
                <a:cs typeface="Times New Roman" panose="02020603050405020304" pitchFamily="18" charset="0"/>
              </a:rPr>
              <a:t>zdestiliramo</a:t>
            </a:r>
            <a:r>
              <a:rPr lang="sl-SI" dirty="0">
                <a:latin typeface="Calibri" panose="020F0502020204030204" pitchFamily="34" charset="0"/>
                <a:ea typeface="Calibri" panose="020F0502020204030204" pitchFamily="34" charset="0"/>
                <a:cs typeface="Times New Roman" panose="02020603050405020304" pitchFamily="18" charset="0"/>
              </a:rPr>
              <a:t>. Ne požanjemo vsega, pač pa izberemo le tista zelišča, ki so najbolj zdrava, najlepša, brez vidnih znakov poškodb (bolezni, ugrizov žuželk, rjavih lis </a:t>
            </a:r>
            <a:r>
              <a:rPr lang="sl-SI" dirty="0" err="1">
                <a:latin typeface="Calibri" panose="020F0502020204030204" pitchFamily="34" charset="0"/>
                <a:ea typeface="Calibri" panose="020F0502020204030204" pitchFamily="34" charset="0"/>
                <a:cs typeface="Times New Roman" panose="02020603050405020304" pitchFamily="18" charset="0"/>
              </a:rPr>
              <a:t>ipd</a:t>
            </a:r>
            <a:r>
              <a:rPr lang="sl-SI" dirty="0">
                <a:latin typeface="Calibri" panose="020F0502020204030204" pitchFamily="34" charset="0"/>
                <a:ea typeface="Calibri" panose="020F0502020204030204" pitchFamily="34" charset="0"/>
                <a:cs typeface="Times New Roman" panose="02020603050405020304" pitchFamily="18" charset="0"/>
              </a:rPr>
              <a:t>). Pri rastlinah, kjer daje eterično olje predvsem cvet, lahko v </a:t>
            </a:r>
            <a:r>
              <a:rPr lang="sl-SI" dirty="0" err="1">
                <a:latin typeface="Calibri" panose="020F0502020204030204" pitchFamily="34" charset="0"/>
                <a:ea typeface="Calibri" panose="020F0502020204030204" pitchFamily="34" charset="0"/>
                <a:cs typeface="Times New Roman" panose="02020603050405020304" pitchFamily="18" charset="0"/>
              </a:rPr>
              <a:t>destilator</a:t>
            </a:r>
            <a:r>
              <a:rPr lang="sl-SI" dirty="0">
                <a:latin typeface="Calibri" panose="020F0502020204030204" pitchFamily="34" charset="0"/>
                <a:ea typeface="Calibri" panose="020F0502020204030204" pitchFamily="34" charset="0"/>
                <a:cs typeface="Times New Roman" panose="02020603050405020304" pitchFamily="18" charset="0"/>
              </a:rPr>
              <a:t> dajemo le cvetove, brez zelenih delov. </a:t>
            </a:r>
          </a:p>
          <a:p>
            <a:endParaRPr lang="sl-SI"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457200" algn="l"/>
              </a:tabLst>
            </a:pPr>
            <a:r>
              <a:rPr lang="sl-SI" dirty="0">
                <a:latin typeface="Calibri" panose="020F0502020204030204" pitchFamily="34" charset="0"/>
                <a:ea typeface="Calibri" panose="020F0502020204030204" pitchFamily="34" charset="0"/>
                <a:cs typeface="Times New Roman" panose="02020603050405020304" pitchFamily="18" charset="0"/>
              </a:rPr>
              <a:t>Velik poudarek damo na kakovost vode. Ker je glavna surovina, ki jo dobimo pri domači destilaciji, </a:t>
            </a:r>
            <a:r>
              <a:rPr lang="sl-SI" dirty="0" err="1">
                <a:latin typeface="Calibri" panose="020F0502020204030204" pitchFamily="34" charset="0"/>
                <a:ea typeface="Calibri" panose="020F0502020204030204" pitchFamily="34" charset="0"/>
                <a:cs typeface="Times New Roman" panose="02020603050405020304" pitchFamily="18" charset="0"/>
              </a:rPr>
              <a:t>hidrolat</a:t>
            </a:r>
            <a:r>
              <a:rPr lang="sl-SI" dirty="0">
                <a:latin typeface="Calibri" panose="020F0502020204030204" pitchFamily="34" charset="0"/>
                <a:ea typeface="Calibri" panose="020F0502020204030204" pitchFamily="34" charset="0"/>
                <a:cs typeface="Times New Roman" panose="02020603050405020304" pitchFamily="18" charset="0"/>
              </a:rPr>
              <a:t> (eteričnega olja je pri majhni količini rastlinskega materiala navadno malo) in vemo, da je ta v večini primerov sestavljen iz okoli 99,9% vode, se bomo potrudili in izbrali najboljšo kvaliteto vode. </a:t>
            </a:r>
          </a:p>
          <a:p>
            <a:pPr>
              <a:lnSpc>
                <a:spcPct val="107000"/>
              </a:lnSpc>
              <a:spcAft>
                <a:spcPts val="800"/>
              </a:spcAft>
              <a:tabLst>
                <a:tab pos="457200" algn="l"/>
              </a:tabLst>
            </a:pPr>
            <a:endParaRPr lang="sl-SI"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457200" algn="l"/>
              </a:tabLst>
            </a:pPr>
            <a:r>
              <a:rPr lang="sl-SI" dirty="0">
                <a:latin typeface="Calibri" panose="020F0502020204030204" pitchFamily="34" charset="0"/>
                <a:ea typeface="Calibri" panose="020F0502020204030204" pitchFamily="34" charset="0"/>
                <a:cs typeface="Times New Roman" panose="02020603050405020304" pitchFamily="18" charset="0"/>
              </a:rPr>
              <a:t> Skrbneje lahko izbiramo čas, ko bomo destilirali, saj lahko lažje upoštevamo vreme, luno in dneve, ki so primernejši za nabiranje posameznih delov rastlin (</a:t>
            </a:r>
            <a:r>
              <a:rPr lang="sl-SI" dirty="0" err="1">
                <a:latin typeface="Calibri" panose="020F0502020204030204" pitchFamily="34" charset="0"/>
                <a:ea typeface="Calibri" panose="020F0502020204030204" pitchFamily="34" charset="0"/>
                <a:cs typeface="Times New Roman" panose="02020603050405020304" pitchFamily="18" charset="0"/>
              </a:rPr>
              <a:t>biodinamična</a:t>
            </a:r>
            <a:r>
              <a:rPr lang="sl-SI" dirty="0">
                <a:latin typeface="Calibri" panose="020F0502020204030204" pitchFamily="34" charset="0"/>
                <a:ea typeface="Calibri" panose="020F0502020204030204" pitchFamily="34" charset="0"/>
                <a:cs typeface="Times New Roman" panose="02020603050405020304" pitchFamily="18" charset="0"/>
              </a:rPr>
              <a:t> metoda). </a:t>
            </a:r>
          </a:p>
          <a:p>
            <a:endParaRPr lang="sl-SI" dirty="0"/>
          </a:p>
        </p:txBody>
      </p:sp>
    </p:spTree>
    <p:extLst>
      <p:ext uri="{BB962C8B-B14F-4D97-AF65-F5344CB8AC3E}">
        <p14:creationId xmlns:p14="http://schemas.microsoft.com/office/powerpoint/2010/main" val="2508969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sl-SI" b="1" dirty="0"/>
              <a:t>IZZIVI DESTILACIJE</a:t>
            </a:r>
            <a:br>
              <a:rPr lang="sl-SI" dirty="0"/>
            </a:br>
            <a:r>
              <a:rPr lang="sl-SI" dirty="0"/>
              <a:t> </a:t>
            </a:r>
            <a:br>
              <a:rPr lang="sl-SI" dirty="0"/>
            </a:br>
            <a:endParaRPr lang="sl-SI" dirty="0"/>
          </a:p>
        </p:txBody>
      </p:sp>
      <p:sp>
        <p:nvSpPr>
          <p:cNvPr id="3" name="Označba mesta vsebine 2"/>
          <p:cNvSpPr>
            <a:spLocks noGrp="1"/>
          </p:cNvSpPr>
          <p:nvPr>
            <p:ph idx="1"/>
          </p:nvPr>
        </p:nvSpPr>
        <p:spPr/>
        <p:txBody>
          <a:bodyPr/>
          <a:lstStyle/>
          <a:p>
            <a:r>
              <a:rPr lang="sl-SI" dirty="0"/>
              <a:t>Kakšen je idealen čas dolžine destilacije</a:t>
            </a:r>
          </a:p>
          <a:p>
            <a:pPr lvl="0"/>
            <a:r>
              <a:rPr lang="sl-SI" dirty="0"/>
              <a:t>Ali destiliramo suh ali svež rastlinski material</a:t>
            </a:r>
          </a:p>
          <a:p>
            <a:pPr lvl="0"/>
            <a:r>
              <a:rPr lang="sl-SI" dirty="0"/>
              <a:t>Kdaj destiliramo (del leta, del sezone, del dneva)</a:t>
            </a:r>
          </a:p>
          <a:p>
            <a:pPr lvl="0"/>
            <a:r>
              <a:rPr lang="sl-SI" dirty="0"/>
              <a:t>Koliko rastlinskega materiala naj bo v </a:t>
            </a:r>
            <a:r>
              <a:rPr lang="sl-SI" dirty="0" err="1"/>
              <a:t>destilatorju</a:t>
            </a:r>
            <a:r>
              <a:rPr lang="sl-SI" dirty="0"/>
              <a:t>? Kaj če ga je premalo?</a:t>
            </a:r>
          </a:p>
          <a:p>
            <a:pPr lvl="0"/>
            <a:r>
              <a:rPr lang="sl-SI" dirty="0"/>
              <a:t>Kaj vpliva na intenziteto in prijetnost vonja </a:t>
            </a:r>
            <a:r>
              <a:rPr lang="sl-SI" dirty="0" err="1"/>
              <a:t>hidrolata</a:t>
            </a:r>
            <a:r>
              <a:rPr lang="sl-SI" dirty="0"/>
              <a:t>?</a:t>
            </a:r>
          </a:p>
          <a:p>
            <a:endParaRPr lang="sl-SI" dirty="0"/>
          </a:p>
        </p:txBody>
      </p:sp>
    </p:spTree>
    <p:extLst>
      <p:ext uri="{BB962C8B-B14F-4D97-AF65-F5344CB8AC3E}">
        <p14:creationId xmlns:p14="http://schemas.microsoft.com/office/powerpoint/2010/main" val="12594534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sl-SI" b="1" dirty="0"/>
              <a:t>PRIDOBIVANJE HIDROLATA</a:t>
            </a:r>
            <a:br>
              <a:rPr lang="sl-SI" dirty="0"/>
            </a:br>
            <a:r>
              <a:rPr lang="sl-SI" dirty="0"/>
              <a:t>Paziti moramo:</a:t>
            </a:r>
            <a:br>
              <a:rPr lang="sl-SI" dirty="0"/>
            </a:br>
            <a:endParaRPr lang="sl-SI" dirty="0"/>
          </a:p>
        </p:txBody>
      </p:sp>
      <p:sp>
        <p:nvSpPr>
          <p:cNvPr id="3" name="Označba mesta vsebine 2"/>
          <p:cNvSpPr>
            <a:spLocks noGrp="1"/>
          </p:cNvSpPr>
          <p:nvPr>
            <p:ph idx="1"/>
          </p:nvPr>
        </p:nvSpPr>
        <p:spPr/>
        <p:txBody>
          <a:bodyPr/>
          <a:lstStyle/>
          <a:p>
            <a:pPr lvl="0"/>
            <a:r>
              <a:rPr lang="sl-SI" dirty="0"/>
              <a:t>Higiena</a:t>
            </a:r>
          </a:p>
          <a:p>
            <a:pPr lvl="0"/>
            <a:r>
              <a:rPr lang="sl-SI" dirty="0"/>
              <a:t>Čas destilacije</a:t>
            </a:r>
          </a:p>
          <a:p>
            <a:pPr lvl="0"/>
            <a:r>
              <a:rPr lang="sl-SI" dirty="0"/>
              <a:t>Vreme ob žetvi</a:t>
            </a:r>
          </a:p>
          <a:p>
            <a:r>
              <a:rPr lang="sl-SI" dirty="0"/>
              <a:t>Filtracija</a:t>
            </a:r>
          </a:p>
          <a:p>
            <a:r>
              <a:rPr lang="sl-SI" dirty="0"/>
              <a:t>Merjenje PH-ja</a:t>
            </a:r>
          </a:p>
          <a:p>
            <a:r>
              <a:rPr lang="sl-SI" dirty="0"/>
              <a:t>Občutljivost </a:t>
            </a:r>
            <a:r>
              <a:rPr lang="sl-SI" dirty="0" err="1"/>
              <a:t>hidrolatov</a:t>
            </a:r>
            <a:endParaRPr lang="sl-SI" dirty="0"/>
          </a:p>
          <a:p>
            <a:r>
              <a:rPr lang="sl-SI" dirty="0"/>
              <a:t>Uporaba konzervansa</a:t>
            </a:r>
          </a:p>
          <a:p>
            <a:pPr lvl="0"/>
            <a:endParaRPr lang="sl-SI" dirty="0"/>
          </a:p>
          <a:p>
            <a:endParaRPr lang="sl-SI" dirty="0"/>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2611" y="1737359"/>
            <a:ext cx="3825240" cy="3825240"/>
          </a:xfrm>
          <a:prstGeom prst="rect">
            <a:avLst/>
          </a:prstGeom>
        </p:spPr>
      </p:pic>
    </p:spTree>
    <p:extLst>
      <p:ext uri="{BB962C8B-B14F-4D97-AF65-F5344CB8AC3E}">
        <p14:creationId xmlns:p14="http://schemas.microsoft.com/office/powerpoint/2010/main" val="1789726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sl-SI" b="1" dirty="0"/>
              <a:t>KAJ VSE SO PRODUKTI DESTILACIJE:</a:t>
            </a:r>
            <a:br>
              <a:rPr lang="sl-SI" dirty="0"/>
            </a:br>
            <a:endParaRPr lang="sl-SI" dirty="0"/>
          </a:p>
        </p:txBody>
      </p:sp>
      <p:sp>
        <p:nvSpPr>
          <p:cNvPr id="3" name="Označba mesta vsebine 2"/>
          <p:cNvSpPr>
            <a:spLocks noGrp="1"/>
          </p:cNvSpPr>
          <p:nvPr>
            <p:ph idx="1"/>
          </p:nvPr>
        </p:nvSpPr>
        <p:spPr/>
        <p:txBody>
          <a:bodyPr/>
          <a:lstStyle/>
          <a:p>
            <a:r>
              <a:rPr lang="sl-SI" dirty="0" err="1"/>
              <a:t>Hidrolat</a:t>
            </a:r>
            <a:endParaRPr lang="sl-SI" dirty="0"/>
          </a:p>
          <a:p>
            <a:r>
              <a:rPr lang="sl-SI" dirty="0"/>
              <a:t>Eterično olje</a:t>
            </a:r>
          </a:p>
          <a:p>
            <a:r>
              <a:rPr lang="sl-SI" dirty="0"/>
              <a:t>Ves odpaden rastlinski material </a:t>
            </a:r>
          </a:p>
          <a:p>
            <a:r>
              <a:rPr lang="sl-SI" dirty="0"/>
              <a:t>(razmislimo o tem, da ga </a:t>
            </a:r>
            <a:r>
              <a:rPr lang="sl-SI" dirty="0" err="1"/>
              <a:t>skompostiramo</a:t>
            </a:r>
            <a:r>
              <a:rPr lang="sl-SI" dirty="0"/>
              <a:t>)</a:t>
            </a:r>
          </a:p>
          <a:p>
            <a:r>
              <a:rPr lang="sl-SI" dirty="0"/>
              <a:t>Odpadna voda</a:t>
            </a:r>
          </a:p>
          <a:p>
            <a:endParaRPr lang="sl-SI" dirty="0"/>
          </a:p>
          <a:p>
            <a:endParaRPr lang="sl-SI" dirty="0"/>
          </a:p>
          <a:p>
            <a:endParaRPr lang="sl-SI" dirty="0"/>
          </a:p>
        </p:txBody>
      </p:sp>
    </p:spTree>
    <p:extLst>
      <p:ext uri="{BB962C8B-B14F-4D97-AF65-F5344CB8AC3E}">
        <p14:creationId xmlns:p14="http://schemas.microsoft.com/office/powerpoint/2010/main" val="37830863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sl-SI" dirty="0"/>
              <a:t>KAJ DELA HIDROLATE TAKO PRIMERNE ZA KOŽO</a:t>
            </a:r>
          </a:p>
        </p:txBody>
      </p:sp>
      <p:sp>
        <p:nvSpPr>
          <p:cNvPr id="3" name="Označba mesta vsebine 2"/>
          <p:cNvSpPr>
            <a:spLocks noGrp="1"/>
          </p:cNvSpPr>
          <p:nvPr>
            <p:ph idx="1"/>
          </p:nvPr>
        </p:nvSpPr>
        <p:spPr>
          <a:xfrm>
            <a:off x="962297" y="2534195"/>
            <a:ext cx="10058400" cy="3931920"/>
          </a:xfrm>
        </p:spPr>
        <p:txBody>
          <a:bodyPr/>
          <a:lstStyle/>
          <a:p>
            <a:r>
              <a:rPr lang="sl-SI" dirty="0">
                <a:latin typeface="Calibri" panose="020F0502020204030204" pitchFamily="34" charset="0"/>
                <a:ea typeface="Calibri" panose="020F0502020204030204" pitchFamily="34" charset="0"/>
                <a:cs typeface="Times New Roman" panose="02020603050405020304" pitchFamily="18" charset="0"/>
              </a:rPr>
              <a:t>Njihov pH faktor, ki je podoben naravnemu pH faktorju naše kože. </a:t>
            </a:r>
          </a:p>
          <a:p>
            <a:pPr marL="0" indent="0">
              <a:buNone/>
            </a:pPr>
            <a:endParaRPr lang="sl-SI" dirty="0">
              <a:latin typeface="Calibri" panose="020F0502020204030204" pitchFamily="34" charset="0"/>
              <a:ea typeface="Calibri" panose="020F0502020204030204" pitchFamily="34" charset="0"/>
              <a:cs typeface="Times New Roman" panose="02020603050405020304" pitchFamily="18" charset="0"/>
            </a:endParaRPr>
          </a:p>
          <a:p>
            <a:r>
              <a:rPr lang="sl-SI" dirty="0">
                <a:latin typeface="Calibri" panose="020F0502020204030204" pitchFamily="34" charset="0"/>
                <a:ea typeface="Calibri" panose="020F0502020204030204" pitchFamily="34" charset="0"/>
                <a:cs typeface="Times New Roman" panose="02020603050405020304" pitchFamily="18" charset="0"/>
              </a:rPr>
              <a:t>PH faktor zdrave kože je nekoliko kisel in ima vrednost 4–6 . Koža za dobro nego zato potrebuje izdelke, ki so pH nevtralni ali rahlo kisli. </a:t>
            </a:r>
          </a:p>
          <a:p>
            <a:endParaRPr lang="sl-SI" dirty="0">
              <a:latin typeface="Calibri" panose="020F0502020204030204" pitchFamily="34" charset="0"/>
              <a:cs typeface="Times New Roman" panose="02020603050405020304" pitchFamily="18" charset="0"/>
            </a:endParaRPr>
          </a:p>
          <a:p>
            <a:pPr>
              <a:lnSpc>
                <a:spcPct val="107000"/>
              </a:lnSpc>
              <a:spcAft>
                <a:spcPts val="800"/>
              </a:spcAft>
            </a:pPr>
            <a:r>
              <a:rPr lang="sl-SI" dirty="0">
                <a:latin typeface="Calibri" panose="020F0502020204030204" pitchFamily="34" charset="0"/>
                <a:ea typeface="Calibri" panose="020F0502020204030204" pitchFamily="34" charset="0"/>
                <a:cs typeface="Times New Roman" panose="02020603050405020304" pitchFamily="18" charset="0"/>
              </a:rPr>
              <a:t>PH kože se rahlo spreminja, odvisno od spola in dela telesa. Poleg tega se spreminja tudi skozi različna življenjska obdobja.</a:t>
            </a:r>
          </a:p>
          <a:p>
            <a:endParaRPr lang="sl-SI" dirty="0"/>
          </a:p>
        </p:txBody>
      </p:sp>
    </p:spTree>
    <p:extLst>
      <p:ext uri="{BB962C8B-B14F-4D97-AF65-F5344CB8AC3E}">
        <p14:creationId xmlns:p14="http://schemas.microsoft.com/office/powerpoint/2010/main" val="17060888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pic>
        <p:nvPicPr>
          <p:cNvPr id="4" name="Označba mesta vsebine 3"/>
          <p:cNvPicPr>
            <a:picLocks noGrp="1" noChangeAspect="1"/>
          </p:cNvPicPr>
          <p:nvPr>
            <p:ph idx="1"/>
          </p:nvPr>
        </p:nvPicPr>
        <p:blipFill>
          <a:blip r:embed="rId2"/>
          <a:stretch>
            <a:fillRect/>
          </a:stretch>
        </p:blipFill>
        <p:spPr>
          <a:xfrm>
            <a:off x="966651" y="617423"/>
            <a:ext cx="8582297" cy="5776022"/>
          </a:xfrm>
          <a:prstGeom prst="rect">
            <a:avLst/>
          </a:prstGeom>
        </p:spPr>
      </p:pic>
    </p:spTree>
    <p:extLst>
      <p:ext uri="{BB962C8B-B14F-4D97-AF65-F5344CB8AC3E}">
        <p14:creationId xmlns:p14="http://schemas.microsoft.com/office/powerpoint/2010/main" val="5321528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pic>
        <p:nvPicPr>
          <p:cNvPr id="4" name="Označba mesta vsebine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927463" y="535578"/>
            <a:ext cx="9026000" cy="5500098"/>
          </a:xfrm>
          <a:prstGeom prst="rect">
            <a:avLst/>
          </a:prstGeom>
        </p:spPr>
      </p:pic>
    </p:spTree>
    <p:extLst>
      <p:ext uri="{BB962C8B-B14F-4D97-AF65-F5344CB8AC3E}">
        <p14:creationId xmlns:p14="http://schemas.microsoft.com/office/powerpoint/2010/main" val="14847012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pic>
        <p:nvPicPr>
          <p:cNvPr id="4" name="Označba mesta vsebine 3"/>
          <p:cNvPicPr>
            <a:picLocks noGrp="1" noChangeAspect="1"/>
          </p:cNvPicPr>
          <p:nvPr>
            <p:ph idx="1"/>
          </p:nvPr>
        </p:nvPicPr>
        <p:blipFill>
          <a:blip r:embed="rId2"/>
          <a:stretch>
            <a:fillRect/>
          </a:stretch>
        </p:blipFill>
        <p:spPr>
          <a:xfrm>
            <a:off x="988893" y="642594"/>
            <a:ext cx="10214213" cy="5231407"/>
          </a:xfrm>
          <a:prstGeom prst="rect">
            <a:avLst/>
          </a:prstGeom>
        </p:spPr>
      </p:pic>
    </p:spTree>
    <p:extLst>
      <p:ext uri="{BB962C8B-B14F-4D97-AF65-F5344CB8AC3E}">
        <p14:creationId xmlns:p14="http://schemas.microsoft.com/office/powerpoint/2010/main" val="42288257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pic>
        <p:nvPicPr>
          <p:cNvPr id="4" name="Označba mesta vsebine 3"/>
          <p:cNvPicPr>
            <a:picLocks noGrp="1" noChangeAspect="1"/>
          </p:cNvPicPr>
          <p:nvPr>
            <p:ph idx="1"/>
          </p:nvPr>
        </p:nvPicPr>
        <p:blipFill>
          <a:blip r:embed="rId2"/>
          <a:stretch>
            <a:fillRect/>
          </a:stretch>
        </p:blipFill>
        <p:spPr>
          <a:xfrm>
            <a:off x="1066800" y="812410"/>
            <a:ext cx="10241482" cy="4974435"/>
          </a:xfrm>
          <a:prstGeom prst="rect">
            <a:avLst/>
          </a:prstGeom>
        </p:spPr>
      </p:pic>
    </p:spTree>
    <p:extLst>
      <p:ext uri="{BB962C8B-B14F-4D97-AF65-F5344CB8AC3E}">
        <p14:creationId xmlns:p14="http://schemas.microsoft.com/office/powerpoint/2010/main" val="35656873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pPr marL="342900" lvl="0" indent="-342900">
              <a:lnSpc>
                <a:spcPct val="107000"/>
              </a:lnSpc>
              <a:spcAft>
                <a:spcPts val="800"/>
              </a:spcAft>
            </a:pPr>
            <a:r>
              <a:rPr lang="sl-SI" b="1" dirty="0">
                <a:latin typeface="Calibri" panose="020F0502020204030204" pitchFamily="34" charset="0"/>
                <a:ea typeface="Calibri" panose="020F0502020204030204" pitchFamily="34" charset="0"/>
                <a:cs typeface="Times New Roman" panose="02020603050405020304" pitchFamily="18" charset="0"/>
              </a:rPr>
              <a:t>MOŽNOSTI REDNE DNEVNE NEGE KOŽE S HIDROLATI</a:t>
            </a:r>
            <a:br>
              <a:rPr lang="sl-SI" sz="4000" dirty="0">
                <a:latin typeface="Calibri" panose="020F0502020204030204" pitchFamily="34" charset="0"/>
                <a:ea typeface="Calibri" panose="020F0502020204030204" pitchFamily="34" charset="0"/>
                <a:cs typeface="Times New Roman" panose="02020603050405020304" pitchFamily="18" charset="0"/>
              </a:rPr>
            </a:br>
            <a:endParaRPr lang="sl-SI" dirty="0"/>
          </a:p>
        </p:txBody>
      </p:sp>
      <p:sp>
        <p:nvSpPr>
          <p:cNvPr id="3" name="Označba mesta vsebine 2"/>
          <p:cNvSpPr>
            <a:spLocks noGrp="1"/>
          </p:cNvSpPr>
          <p:nvPr>
            <p:ph idx="1"/>
          </p:nvPr>
        </p:nvSpPr>
        <p:spPr/>
        <p:txBody>
          <a:bodyPr/>
          <a:lstStyle/>
          <a:p>
            <a:r>
              <a:rPr lang="sl-SI" dirty="0" err="1">
                <a:latin typeface="Calibri" panose="020F0502020204030204" pitchFamily="34" charset="0"/>
                <a:ea typeface="Calibri" panose="020F0502020204030204" pitchFamily="34" charset="0"/>
                <a:cs typeface="Times New Roman" panose="02020603050405020304" pitchFamily="18" charset="0"/>
              </a:rPr>
              <a:t>Hidrolate</a:t>
            </a:r>
            <a:r>
              <a:rPr lang="sl-SI" dirty="0">
                <a:latin typeface="Calibri" panose="020F0502020204030204" pitchFamily="34" charset="0"/>
                <a:ea typeface="Calibri" panose="020F0502020204030204" pitchFamily="34" charset="0"/>
                <a:cs typeface="Times New Roman" panose="02020603050405020304" pitchFamily="18" charset="0"/>
              </a:rPr>
              <a:t> lahko v vsakdanji negi uporabljamo čiste kot tonike za obraz. </a:t>
            </a:r>
          </a:p>
          <a:p>
            <a:pPr marL="0" indent="0">
              <a:buNone/>
            </a:pPr>
            <a:endParaRPr lang="sl-SI" dirty="0">
              <a:latin typeface="Calibri" panose="020F0502020204030204" pitchFamily="34" charset="0"/>
              <a:ea typeface="Calibri" panose="020F0502020204030204" pitchFamily="34" charset="0"/>
              <a:cs typeface="Times New Roman" panose="02020603050405020304" pitchFamily="18" charset="0"/>
            </a:endParaRPr>
          </a:p>
          <a:p>
            <a:r>
              <a:rPr lang="sl-SI" dirty="0">
                <a:latin typeface="Calibri" panose="020F0502020204030204" pitchFamily="34" charset="0"/>
                <a:ea typeface="Calibri" panose="020F0502020204030204" pitchFamily="34" charset="0"/>
                <a:cs typeface="Times New Roman" panose="02020603050405020304" pitchFamily="18" charset="0"/>
              </a:rPr>
              <a:t>Praktično povsem varni za uporabo tudi za nepoznavalce.</a:t>
            </a:r>
          </a:p>
          <a:p>
            <a:pPr marL="0" indent="0">
              <a:buNone/>
            </a:pPr>
            <a:endParaRPr lang="sl-SI" dirty="0">
              <a:latin typeface="Calibri" panose="020F0502020204030204" pitchFamily="34" charset="0"/>
              <a:ea typeface="Calibri" panose="020F0502020204030204" pitchFamily="34" charset="0"/>
              <a:cs typeface="Times New Roman" panose="02020603050405020304" pitchFamily="18" charset="0"/>
            </a:endParaRPr>
          </a:p>
          <a:p>
            <a:r>
              <a:rPr lang="sl-SI" dirty="0">
                <a:latin typeface="Calibri" panose="020F0502020204030204" pitchFamily="34" charset="0"/>
                <a:ea typeface="Calibri" panose="020F0502020204030204" pitchFamily="34" charset="0"/>
                <a:cs typeface="Times New Roman" panose="02020603050405020304" pitchFamily="18" charset="0"/>
              </a:rPr>
              <a:t>Na našo kožo lahko delujejo protivnetno, protivirusno, regenerativno, pospešujejo celjenje ran,…</a:t>
            </a:r>
            <a:endParaRPr lang="sl-SI" dirty="0"/>
          </a:p>
        </p:txBody>
      </p:sp>
    </p:spTree>
    <p:extLst>
      <p:ext uri="{BB962C8B-B14F-4D97-AF65-F5344CB8AC3E}">
        <p14:creationId xmlns:p14="http://schemas.microsoft.com/office/powerpoint/2010/main" val="1385242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pPr marL="342900" lvl="0" indent="-342900">
              <a:lnSpc>
                <a:spcPct val="107000"/>
              </a:lnSpc>
              <a:spcAft>
                <a:spcPts val="800"/>
              </a:spcAft>
            </a:pPr>
            <a:r>
              <a:rPr lang="sl-SI" b="1" dirty="0">
                <a:latin typeface="Calibri" panose="020F0502020204030204" pitchFamily="34" charset="0"/>
                <a:ea typeface="Calibri" panose="020F0502020204030204" pitchFamily="34" charset="0"/>
                <a:cs typeface="Times New Roman" panose="02020603050405020304" pitchFamily="18" charset="0"/>
              </a:rPr>
              <a:t>OBSTOJNOST, ROK TRAJANJA HIDROLATOV</a:t>
            </a:r>
            <a:br>
              <a:rPr lang="sl-SI" sz="4000" dirty="0">
                <a:latin typeface="Calibri" panose="020F0502020204030204" pitchFamily="34" charset="0"/>
                <a:ea typeface="Calibri" panose="020F0502020204030204" pitchFamily="34" charset="0"/>
                <a:cs typeface="Times New Roman" panose="02020603050405020304" pitchFamily="18" charset="0"/>
              </a:rPr>
            </a:br>
            <a:endParaRPr lang="sl-SI" dirty="0"/>
          </a:p>
        </p:txBody>
      </p:sp>
      <p:sp>
        <p:nvSpPr>
          <p:cNvPr id="3" name="Označba mesta vsebine 2"/>
          <p:cNvSpPr>
            <a:spLocks noGrp="1"/>
          </p:cNvSpPr>
          <p:nvPr>
            <p:ph idx="1"/>
          </p:nvPr>
        </p:nvSpPr>
        <p:spPr/>
        <p:txBody>
          <a:bodyPr/>
          <a:lstStyle/>
          <a:p>
            <a:pPr>
              <a:lnSpc>
                <a:spcPct val="107000"/>
              </a:lnSpc>
              <a:spcAft>
                <a:spcPts val="800"/>
              </a:spcAft>
            </a:pPr>
            <a:r>
              <a:rPr lang="sl-SI" dirty="0" err="1">
                <a:latin typeface="Calibri" panose="020F0502020204030204" pitchFamily="34" charset="0"/>
                <a:ea typeface="Calibri" panose="020F0502020204030204" pitchFamily="34" charset="0"/>
                <a:cs typeface="Times New Roman" panose="02020603050405020304" pitchFamily="18" charset="0"/>
              </a:rPr>
              <a:t>Hidrolati</a:t>
            </a:r>
            <a:r>
              <a:rPr lang="sl-SI" dirty="0">
                <a:latin typeface="Calibri" panose="020F0502020204030204" pitchFamily="34" charset="0"/>
                <a:ea typeface="Calibri" panose="020F0502020204030204" pitchFamily="34" charset="0"/>
                <a:cs typeface="Times New Roman" panose="02020603050405020304" pitchFamily="18" charset="0"/>
              </a:rPr>
              <a:t>, ki imajo PH 5, pod 5 naj bi trajali dlje časa – tudi do 2 leti in več. </a:t>
            </a:r>
            <a:r>
              <a:rPr lang="sl-SI" dirty="0" err="1">
                <a:latin typeface="Calibri" panose="020F0502020204030204" pitchFamily="34" charset="0"/>
                <a:ea typeface="Calibri" panose="020F0502020204030204" pitchFamily="34" charset="0"/>
                <a:cs typeface="Times New Roman" panose="02020603050405020304" pitchFamily="18" charset="0"/>
              </a:rPr>
              <a:t>Hidrolati</a:t>
            </a:r>
            <a:r>
              <a:rPr lang="sl-SI" dirty="0">
                <a:latin typeface="Calibri" panose="020F0502020204030204" pitchFamily="34" charset="0"/>
                <a:ea typeface="Calibri" panose="020F0502020204030204" pitchFamily="34" charset="0"/>
                <a:cs typeface="Times New Roman" panose="02020603050405020304" pitchFamily="18" charset="0"/>
              </a:rPr>
              <a:t> s PH nad 5 od 12 -18 mesecev.</a:t>
            </a:r>
          </a:p>
          <a:p>
            <a:pPr>
              <a:lnSpc>
                <a:spcPct val="107000"/>
              </a:lnSpc>
              <a:spcAft>
                <a:spcPts val="800"/>
              </a:spcAft>
            </a:pPr>
            <a:r>
              <a:rPr lang="sl-SI" dirty="0">
                <a:latin typeface="Calibri" panose="020F0502020204030204" pitchFamily="34" charset="0"/>
                <a:ea typeface="Calibri" panose="020F0502020204030204" pitchFamily="34" charset="0"/>
                <a:cs typeface="Times New Roman" panose="02020603050405020304" pitchFamily="18" charset="0"/>
              </a:rPr>
              <a:t>Obstajajo seveda izjeme, eden takšnih je npr. </a:t>
            </a:r>
            <a:r>
              <a:rPr lang="sl-SI" dirty="0" err="1">
                <a:latin typeface="Calibri" panose="020F0502020204030204" pitchFamily="34" charset="0"/>
                <a:ea typeface="Calibri" panose="020F0502020204030204" pitchFamily="34" charset="0"/>
                <a:cs typeface="Times New Roman" panose="02020603050405020304" pitchFamily="18" charset="0"/>
              </a:rPr>
              <a:t>hidrolat</a:t>
            </a:r>
            <a:r>
              <a:rPr lang="sl-SI" dirty="0">
                <a:latin typeface="Calibri" panose="020F0502020204030204" pitchFamily="34" charset="0"/>
                <a:ea typeface="Calibri" panose="020F0502020204030204" pitchFamily="34" charset="0"/>
                <a:cs typeface="Times New Roman" panose="02020603050405020304" pitchFamily="18" charset="0"/>
              </a:rPr>
              <a:t> lovor, čeprav ima ph 4,9 – 5, je zelo nestabilen. Takšen je tudi </a:t>
            </a:r>
            <a:r>
              <a:rPr lang="sl-SI" dirty="0" err="1">
                <a:latin typeface="Calibri" panose="020F0502020204030204" pitchFamily="34" charset="0"/>
                <a:ea typeface="Calibri" panose="020F0502020204030204" pitchFamily="34" charset="0"/>
                <a:cs typeface="Times New Roman" panose="02020603050405020304" pitchFamily="18" charset="0"/>
              </a:rPr>
              <a:t>hidrolat</a:t>
            </a:r>
            <a:r>
              <a:rPr lang="sl-SI" dirty="0">
                <a:latin typeface="Calibri" panose="020F0502020204030204" pitchFamily="34" charset="0"/>
                <a:ea typeface="Calibri" panose="020F0502020204030204" pitchFamily="34" charset="0"/>
                <a:cs typeface="Times New Roman" panose="02020603050405020304" pitchFamily="18" charset="0"/>
              </a:rPr>
              <a:t> iz brinovih jagod, ima PH 3,3 do 3,6 PH, vendar nestabilen.</a:t>
            </a:r>
          </a:p>
          <a:p>
            <a:endParaRPr lang="sl-SI" dirty="0"/>
          </a:p>
        </p:txBody>
      </p:sp>
    </p:spTree>
    <p:extLst>
      <p:ext uri="{BB962C8B-B14F-4D97-AF65-F5344CB8AC3E}">
        <p14:creationId xmlns:p14="http://schemas.microsoft.com/office/powerpoint/2010/main" val="16141143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066800" y="1162594"/>
            <a:ext cx="10058400" cy="851600"/>
          </a:xfrm>
        </p:spPr>
        <p:txBody>
          <a:bodyPr>
            <a:normAutofit fontScale="90000"/>
          </a:bodyPr>
          <a:lstStyle/>
          <a:p>
            <a:r>
              <a:rPr lang="sl-SI" b="1" dirty="0"/>
              <a:t>NAČINI UPORABE HIDROLATOV</a:t>
            </a:r>
            <a:br>
              <a:rPr lang="sl-SI" dirty="0"/>
            </a:br>
            <a:r>
              <a:rPr lang="sl-SI" b="1" dirty="0"/>
              <a:t> </a:t>
            </a:r>
            <a:br>
              <a:rPr lang="sl-SI" dirty="0"/>
            </a:br>
            <a:r>
              <a:rPr lang="sl-SI" b="1" dirty="0"/>
              <a:t>ZUNANJA UPORABA</a:t>
            </a:r>
            <a:br>
              <a:rPr lang="sl-SI" dirty="0"/>
            </a:br>
            <a:endParaRPr lang="sl-SI" dirty="0"/>
          </a:p>
        </p:txBody>
      </p:sp>
      <p:sp>
        <p:nvSpPr>
          <p:cNvPr id="3" name="Označba mesta vsebine 2"/>
          <p:cNvSpPr>
            <a:spLocks noGrp="1"/>
          </p:cNvSpPr>
          <p:nvPr>
            <p:ph idx="1"/>
          </p:nvPr>
        </p:nvSpPr>
        <p:spPr/>
        <p:txBody>
          <a:bodyPr>
            <a:normAutofit fontScale="92500" lnSpcReduction="20000"/>
          </a:bodyPr>
          <a:lstStyle/>
          <a:p>
            <a:pPr marL="0" indent="0">
              <a:buNone/>
            </a:pPr>
            <a:endParaRPr lang="sl-SI" dirty="0"/>
          </a:p>
          <a:p>
            <a:r>
              <a:rPr lang="sl-SI" b="1" dirty="0"/>
              <a:t>Kopel</a:t>
            </a:r>
            <a:endParaRPr lang="sl-SI" dirty="0"/>
          </a:p>
          <a:p>
            <a:pPr marL="0" indent="0">
              <a:buNone/>
            </a:pPr>
            <a:endParaRPr lang="sl-SI" dirty="0"/>
          </a:p>
          <a:p>
            <a:r>
              <a:rPr lang="sl-SI" b="1" dirty="0"/>
              <a:t>Sedeča kopel</a:t>
            </a:r>
            <a:endParaRPr lang="sl-SI" dirty="0"/>
          </a:p>
          <a:p>
            <a:r>
              <a:rPr lang="sl-SI" dirty="0"/>
              <a:t> </a:t>
            </a:r>
          </a:p>
          <a:p>
            <a:r>
              <a:rPr lang="sl-SI" b="1" dirty="0"/>
              <a:t>Obkladki, komprese</a:t>
            </a:r>
            <a:endParaRPr lang="sl-SI" dirty="0"/>
          </a:p>
          <a:p>
            <a:pPr marL="0" indent="0">
              <a:buNone/>
            </a:pPr>
            <a:endParaRPr lang="sl-SI" dirty="0"/>
          </a:p>
          <a:p>
            <a:r>
              <a:rPr lang="sl-SI" b="1" dirty="0"/>
              <a:t>Razprševanje</a:t>
            </a:r>
            <a:endParaRPr lang="sl-SI" dirty="0"/>
          </a:p>
          <a:p>
            <a:endParaRPr lang="sl-SI" dirty="0"/>
          </a:p>
          <a:p>
            <a:r>
              <a:rPr lang="sl-SI" b="1" dirty="0"/>
              <a:t> Inhalacija</a:t>
            </a:r>
            <a:endParaRPr lang="sl-SI" dirty="0"/>
          </a:p>
          <a:p>
            <a:endParaRPr lang="sl-SI" dirty="0"/>
          </a:p>
          <a:p>
            <a:r>
              <a:rPr lang="sl-SI" b="1" dirty="0"/>
              <a:t>Kozmetični in čistilni izdelki</a:t>
            </a:r>
            <a:endParaRPr lang="sl-SI" dirty="0"/>
          </a:p>
          <a:p>
            <a:endParaRPr lang="sl-SI" dirty="0"/>
          </a:p>
        </p:txBody>
      </p:sp>
    </p:spTree>
    <p:extLst>
      <p:ext uri="{BB962C8B-B14F-4D97-AF65-F5344CB8AC3E}">
        <p14:creationId xmlns:p14="http://schemas.microsoft.com/office/powerpoint/2010/main" val="24914924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sl-SI" b="1" dirty="0"/>
              <a:t>NOTRANJA UPORABA HIDROLATOV</a:t>
            </a:r>
            <a:br>
              <a:rPr lang="sl-SI" dirty="0"/>
            </a:br>
            <a:br>
              <a:rPr lang="sl-SI" dirty="0"/>
            </a:br>
            <a:endParaRPr lang="sl-SI" dirty="0"/>
          </a:p>
        </p:txBody>
      </p:sp>
      <p:sp>
        <p:nvSpPr>
          <p:cNvPr id="3" name="Označba mesta vsebine 2"/>
          <p:cNvSpPr>
            <a:spLocks noGrp="1"/>
          </p:cNvSpPr>
          <p:nvPr>
            <p:ph idx="1"/>
          </p:nvPr>
        </p:nvSpPr>
        <p:spPr>
          <a:xfrm>
            <a:off x="1066800" y="2103120"/>
            <a:ext cx="8651966" cy="3931920"/>
          </a:xfrm>
        </p:spPr>
        <p:txBody>
          <a:bodyPr/>
          <a:lstStyle/>
          <a:p>
            <a:pPr lvl="0"/>
            <a:r>
              <a:rPr lang="sl-SI" b="1" dirty="0"/>
              <a:t>Za uživanje</a:t>
            </a:r>
            <a:r>
              <a:rPr lang="sl-SI" dirty="0"/>
              <a:t>: 0,5-1 veliko žlico dodamo v skodelico čaja ali kozarec vode ALI v 1 liter vode in pijemo tekom dneva;</a:t>
            </a:r>
          </a:p>
          <a:p>
            <a:pPr lvl="0"/>
            <a:endParaRPr lang="sl-SI" dirty="0"/>
          </a:p>
          <a:p>
            <a:pPr lvl="0"/>
            <a:r>
              <a:rPr lang="sl-SI" b="1" dirty="0"/>
              <a:t>Kot ustna vodica: </a:t>
            </a:r>
            <a:r>
              <a:rPr lang="sl-SI" dirty="0"/>
              <a:t>1-2 veliki žlici </a:t>
            </a:r>
            <a:r>
              <a:rPr lang="sl-SI" dirty="0" err="1"/>
              <a:t>hidrolata</a:t>
            </a:r>
            <a:r>
              <a:rPr lang="sl-SI" dirty="0"/>
              <a:t> v kozarec mlačne vode;</a:t>
            </a:r>
          </a:p>
          <a:p>
            <a:pPr lvl="0"/>
            <a:endParaRPr lang="sl-SI" dirty="0"/>
          </a:p>
          <a:p>
            <a:pPr lvl="0"/>
            <a:r>
              <a:rPr lang="sl-SI" b="1" dirty="0"/>
              <a:t>Grgranje: </a:t>
            </a:r>
            <a:r>
              <a:rPr lang="sl-SI" dirty="0"/>
              <a:t>1-2 veliki žlici </a:t>
            </a:r>
            <a:r>
              <a:rPr lang="sl-SI" dirty="0" err="1"/>
              <a:t>hidrolata</a:t>
            </a:r>
            <a:r>
              <a:rPr lang="sl-SI" dirty="0"/>
              <a:t> s sokom pol limone v kozarcu tople vode. Izpljunite.</a:t>
            </a:r>
          </a:p>
          <a:p>
            <a:endParaRPr lang="sl-SI" dirty="0"/>
          </a:p>
        </p:txBody>
      </p:sp>
    </p:spTree>
    <p:extLst>
      <p:ext uri="{BB962C8B-B14F-4D97-AF65-F5344CB8AC3E}">
        <p14:creationId xmlns:p14="http://schemas.microsoft.com/office/powerpoint/2010/main" val="17548965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sl-SI" b="1" dirty="0"/>
              <a:t>HIDROLATI PRAKTIČNI RECEPTI</a:t>
            </a:r>
            <a:br>
              <a:rPr lang="sl-SI" dirty="0"/>
            </a:br>
            <a:endParaRPr lang="sl-SI" dirty="0"/>
          </a:p>
        </p:txBody>
      </p:sp>
      <p:sp>
        <p:nvSpPr>
          <p:cNvPr id="3" name="Označba mesta vsebine 2"/>
          <p:cNvSpPr>
            <a:spLocks noGrp="1"/>
          </p:cNvSpPr>
          <p:nvPr>
            <p:ph idx="1"/>
          </p:nvPr>
        </p:nvSpPr>
        <p:spPr/>
        <p:txBody>
          <a:bodyPr>
            <a:normAutofit lnSpcReduction="10000"/>
          </a:bodyPr>
          <a:lstStyle/>
          <a:p>
            <a:r>
              <a:rPr lang="sl-SI" b="1" dirty="0"/>
              <a:t>USTNA VODICA</a:t>
            </a:r>
            <a:endParaRPr lang="sl-SI" dirty="0"/>
          </a:p>
          <a:p>
            <a:pPr marL="0" indent="0">
              <a:buNone/>
            </a:pPr>
            <a:endParaRPr lang="sl-SI" dirty="0"/>
          </a:p>
          <a:p>
            <a:r>
              <a:rPr lang="sl-SI" dirty="0"/>
              <a:t>20 ml </a:t>
            </a:r>
            <a:r>
              <a:rPr lang="sl-SI" dirty="0" err="1"/>
              <a:t>hidrolata</a:t>
            </a:r>
            <a:r>
              <a:rPr lang="sl-SI" dirty="0"/>
              <a:t> lovorja (</a:t>
            </a:r>
            <a:r>
              <a:rPr lang="sl-SI" dirty="0" err="1"/>
              <a:t>Laurus</a:t>
            </a:r>
            <a:r>
              <a:rPr lang="sl-SI" dirty="0"/>
              <a:t> </a:t>
            </a:r>
            <a:r>
              <a:rPr lang="sl-SI" dirty="0" err="1"/>
              <a:t>nobilis</a:t>
            </a:r>
            <a:r>
              <a:rPr lang="sl-SI" dirty="0"/>
              <a:t>)</a:t>
            </a:r>
          </a:p>
          <a:p>
            <a:r>
              <a:rPr lang="sl-SI" dirty="0"/>
              <a:t>20 ml </a:t>
            </a:r>
            <a:r>
              <a:rPr lang="sl-SI" dirty="0" err="1"/>
              <a:t>hidrolata</a:t>
            </a:r>
            <a:r>
              <a:rPr lang="sl-SI" dirty="0"/>
              <a:t> poprove mete (</a:t>
            </a:r>
            <a:r>
              <a:rPr lang="sl-SI" dirty="0" err="1"/>
              <a:t>Mentha</a:t>
            </a:r>
            <a:r>
              <a:rPr lang="sl-SI" dirty="0"/>
              <a:t> x </a:t>
            </a:r>
            <a:r>
              <a:rPr lang="sl-SI" dirty="0" err="1"/>
              <a:t>piperita</a:t>
            </a:r>
            <a:r>
              <a:rPr lang="sl-SI" dirty="0"/>
              <a:t>)</a:t>
            </a:r>
          </a:p>
          <a:p>
            <a:r>
              <a:rPr lang="sl-SI" dirty="0"/>
              <a:t>10 ml </a:t>
            </a:r>
            <a:r>
              <a:rPr lang="sl-SI" dirty="0" err="1"/>
              <a:t>hidrolata</a:t>
            </a:r>
            <a:r>
              <a:rPr lang="sl-SI" dirty="0"/>
              <a:t> smilja (</a:t>
            </a:r>
            <a:r>
              <a:rPr lang="sl-SI" dirty="0" err="1"/>
              <a:t>Helichrysum</a:t>
            </a:r>
            <a:r>
              <a:rPr lang="sl-SI" dirty="0"/>
              <a:t> </a:t>
            </a:r>
            <a:r>
              <a:rPr lang="sl-SI" dirty="0" err="1"/>
              <a:t>italicum</a:t>
            </a:r>
            <a:r>
              <a:rPr lang="sl-SI" dirty="0"/>
              <a:t>)</a:t>
            </a:r>
          </a:p>
          <a:p>
            <a:endParaRPr lang="sl-SI" dirty="0"/>
          </a:p>
          <a:p>
            <a:pPr marL="0" indent="0">
              <a:buNone/>
            </a:pPr>
            <a:r>
              <a:rPr lang="sl-SI" i="1" u="sng" dirty="0"/>
              <a:t>Izdelava: </a:t>
            </a:r>
            <a:r>
              <a:rPr lang="sl-SI" dirty="0"/>
              <a:t>Združite </a:t>
            </a:r>
            <a:r>
              <a:rPr lang="sl-SI" dirty="0" err="1"/>
              <a:t>hidrolate</a:t>
            </a:r>
            <a:r>
              <a:rPr lang="sl-SI" dirty="0"/>
              <a:t> v 50 ml temno stekleničko in jo hranite na hladnem mestu. Opremite z nalepko in datumom izdelave.</a:t>
            </a:r>
          </a:p>
          <a:p>
            <a:endParaRPr lang="sl-SI" dirty="0"/>
          </a:p>
          <a:p>
            <a:pPr marL="0" indent="0">
              <a:buNone/>
            </a:pPr>
            <a:r>
              <a:rPr lang="sl-SI" i="1" u="sng" dirty="0"/>
              <a:t>Uporaba: </a:t>
            </a:r>
            <a:r>
              <a:rPr lang="sl-SI" dirty="0"/>
              <a:t>Grgrajte nekaj minut in izpljunite. Ustna vodica deluje protibakterijsko, protivnetno in osvežilno. Pomaga pri vnetjih, </a:t>
            </a:r>
            <a:r>
              <a:rPr lang="sl-SI" dirty="0" err="1"/>
              <a:t>gingivitisu</a:t>
            </a:r>
            <a:r>
              <a:rPr lang="sl-SI" dirty="0"/>
              <a:t>, aftah in zadahu.</a:t>
            </a:r>
          </a:p>
          <a:p>
            <a:endParaRPr lang="sl-SI" dirty="0"/>
          </a:p>
        </p:txBody>
      </p:sp>
    </p:spTree>
    <p:extLst>
      <p:ext uri="{BB962C8B-B14F-4D97-AF65-F5344CB8AC3E}">
        <p14:creationId xmlns:p14="http://schemas.microsoft.com/office/powerpoint/2010/main" val="4227729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značba mesta vsebine 2"/>
          <p:cNvSpPr>
            <a:spLocks noGrp="1"/>
          </p:cNvSpPr>
          <p:nvPr>
            <p:ph idx="1"/>
          </p:nvPr>
        </p:nvSpPr>
        <p:spPr>
          <a:xfrm>
            <a:off x="483326" y="1099794"/>
            <a:ext cx="7667898" cy="5941086"/>
          </a:xfrm>
        </p:spPr>
        <p:txBody>
          <a:bodyPr/>
          <a:lstStyle/>
          <a:p>
            <a:pPr>
              <a:lnSpc>
                <a:spcPct val="107000"/>
              </a:lnSpc>
              <a:spcAft>
                <a:spcPts val="800"/>
              </a:spcAft>
            </a:pPr>
            <a:r>
              <a:rPr lang="sl-SI" sz="2400" b="1" dirty="0">
                <a:latin typeface="Calibri" panose="020F0502020204030204" pitchFamily="34" charset="0"/>
                <a:ea typeface="Calibri" panose="020F0502020204030204" pitchFamily="34" charset="0"/>
                <a:cs typeface="Times New Roman" panose="02020603050405020304" pitchFamily="18" charset="0"/>
              </a:rPr>
              <a:t>Destilacija je metoda</a:t>
            </a:r>
            <a:r>
              <a:rPr lang="sl-SI" sz="2400" dirty="0">
                <a:latin typeface="Calibri" panose="020F0502020204030204" pitchFamily="34" charset="0"/>
                <a:ea typeface="Calibri" panose="020F0502020204030204" pitchFamily="34" charset="0"/>
                <a:cs typeface="Times New Roman" panose="02020603050405020304" pitchFamily="18" charset="0"/>
              </a:rPr>
              <a:t> ločevanja snovi na podlagi razlik v njihovi hlapnosti. Pri vodni ali parni destilaciji aromatičnih rastlin ločujemo hlapne spojine od nehlapnega dela z uravnavanjem temperature in tlaka. Skozi destilacijo (večinoma aromatične) rastline sta proizvedena eterično olje in </a:t>
            </a:r>
            <a:r>
              <a:rPr lang="sl-SI" sz="2400" dirty="0" err="1">
                <a:latin typeface="Calibri" panose="020F0502020204030204" pitchFamily="34" charset="0"/>
                <a:ea typeface="Calibri" panose="020F0502020204030204" pitchFamily="34" charset="0"/>
                <a:cs typeface="Times New Roman" panose="02020603050405020304" pitchFamily="18" charset="0"/>
              </a:rPr>
              <a:t>hidrolat</a:t>
            </a:r>
            <a:r>
              <a:rPr lang="sl-SI" sz="2400" dirty="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sl-SI" sz="2400" dirty="0">
                <a:latin typeface="Calibri" panose="020F0502020204030204" pitchFamily="34" charset="0"/>
                <a:ea typeface="Calibri" panose="020F0502020204030204" pitchFamily="34" charset="0"/>
                <a:cs typeface="Times New Roman" panose="02020603050405020304" pitchFamily="18" charset="0"/>
              </a:rPr>
              <a:t>Destilat se samodejno loči na polarno oz. hidrofilno fazo (</a:t>
            </a:r>
            <a:r>
              <a:rPr lang="sl-SI" sz="2400" dirty="0" err="1">
                <a:latin typeface="Calibri" panose="020F0502020204030204" pitchFamily="34" charset="0"/>
                <a:ea typeface="Calibri" panose="020F0502020204030204" pitchFamily="34" charset="0"/>
                <a:cs typeface="Times New Roman" panose="02020603050405020304" pitchFamily="18" charset="0"/>
              </a:rPr>
              <a:t>hidrolat</a:t>
            </a:r>
            <a:r>
              <a:rPr lang="sl-SI" sz="2400" dirty="0">
                <a:latin typeface="Calibri" panose="020F0502020204030204" pitchFamily="34" charset="0"/>
                <a:ea typeface="Calibri" panose="020F0502020204030204" pitchFamily="34" charset="0"/>
                <a:cs typeface="Times New Roman" panose="02020603050405020304" pitchFamily="18" charset="0"/>
              </a:rPr>
              <a:t>) in nepolarno oz. </a:t>
            </a:r>
            <a:r>
              <a:rPr lang="sl-SI" sz="2400" dirty="0" err="1">
                <a:latin typeface="Calibri" panose="020F0502020204030204" pitchFamily="34" charset="0"/>
                <a:ea typeface="Calibri" panose="020F0502020204030204" pitchFamily="34" charset="0"/>
                <a:cs typeface="Times New Roman" panose="02020603050405020304" pitchFamily="18" charset="0"/>
              </a:rPr>
              <a:t>lipofilno</a:t>
            </a:r>
            <a:r>
              <a:rPr lang="sl-SI" sz="2400" dirty="0">
                <a:latin typeface="Calibri" panose="020F0502020204030204" pitchFamily="34" charset="0"/>
                <a:ea typeface="Calibri" panose="020F0502020204030204" pitchFamily="34" charset="0"/>
                <a:cs typeface="Times New Roman" panose="02020603050405020304" pitchFamily="18" charset="0"/>
              </a:rPr>
              <a:t> fazo (eterično olje).</a:t>
            </a:r>
          </a:p>
          <a:p>
            <a:endParaRPr lang="sl-SI" dirty="0"/>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095042" y="1883211"/>
            <a:ext cx="5693139" cy="3211905"/>
          </a:xfrm>
          <a:prstGeom prst="rect">
            <a:avLst/>
          </a:prstGeom>
        </p:spPr>
      </p:pic>
    </p:spTree>
    <p:extLst>
      <p:ext uri="{BB962C8B-B14F-4D97-AF65-F5344CB8AC3E}">
        <p14:creationId xmlns:p14="http://schemas.microsoft.com/office/powerpoint/2010/main" val="41454150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značba mesta vsebine 2"/>
          <p:cNvSpPr>
            <a:spLocks noGrp="1"/>
          </p:cNvSpPr>
          <p:nvPr>
            <p:ph idx="1"/>
          </p:nvPr>
        </p:nvSpPr>
        <p:spPr/>
        <p:txBody>
          <a:bodyPr/>
          <a:lstStyle/>
          <a:p>
            <a:r>
              <a:rPr lang="sl-SI" b="1" dirty="0"/>
              <a:t>MENOPAVZA</a:t>
            </a:r>
            <a:endParaRPr lang="sl-SI" dirty="0"/>
          </a:p>
          <a:p>
            <a:r>
              <a:rPr lang="sl-SI" dirty="0"/>
              <a:t>10ml </a:t>
            </a:r>
            <a:r>
              <a:rPr lang="sl-SI" dirty="0" err="1"/>
              <a:t>hidrolata</a:t>
            </a:r>
            <a:r>
              <a:rPr lang="sl-SI" dirty="0"/>
              <a:t> vrtnice</a:t>
            </a:r>
          </a:p>
          <a:p>
            <a:r>
              <a:rPr lang="sl-SI" dirty="0"/>
              <a:t>10ml </a:t>
            </a:r>
            <a:r>
              <a:rPr lang="sl-SI" dirty="0" err="1"/>
              <a:t>hidrolata</a:t>
            </a:r>
            <a:r>
              <a:rPr lang="sl-SI" dirty="0"/>
              <a:t> poprove mete</a:t>
            </a:r>
          </a:p>
          <a:p>
            <a:r>
              <a:rPr lang="sl-SI" dirty="0"/>
              <a:t>10ml žajblja</a:t>
            </a:r>
          </a:p>
          <a:p>
            <a:pPr marL="0" indent="0">
              <a:buNone/>
            </a:pPr>
            <a:endParaRPr lang="sl-SI" dirty="0"/>
          </a:p>
          <a:p>
            <a:pPr marL="0" indent="0">
              <a:buNone/>
            </a:pPr>
            <a:r>
              <a:rPr lang="sl-SI" dirty="0"/>
              <a:t>Zmešajte v 1 liter vode in pijte skozi dan 3 tedne. Nato naredite 1 teden premora in za tem zopet ponovite.</a:t>
            </a:r>
          </a:p>
          <a:p>
            <a:endParaRPr lang="sl-SI" dirty="0"/>
          </a:p>
        </p:txBody>
      </p:sp>
    </p:spTree>
    <p:extLst>
      <p:ext uri="{BB962C8B-B14F-4D97-AF65-F5344CB8AC3E}">
        <p14:creationId xmlns:p14="http://schemas.microsoft.com/office/powerpoint/2010/main" val="9527955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značba mesta vsebine 2"/>
          <p:cNvSpPr>
            <a:spLocks noGrp="1"/>
          </p:cNvSpPr>
          <p:nvPr>
            <p:ph idx="1"/>
          </p:nvPr>
        </p:nvSpPr>
        <p:spPr/>
        <p:txBody>
          <a:bodyPr/>
          <a:lstStyle/>
          <a:p>
            <a:r>
              <a:rPr lang="sl-SI" b="1" dirty="0"/>
              <a:t>PMS</a:t>
            </a:r>
            <a:endParaRPr lang="sl-SI" dirty="0"/>
          </a:p>
          <a:p>
            <a:endParaRPr lang="sl-SI" dirty="0"/>
          </a:p>
          <a:p>
            <a:r>
              <a:rPr lang="sl-SI" dirty="0"/>
              <a:t>10ml </a:t>
            </a:r>
            <a:r>
              <a:rPr lang="sl-SI" dirty="0" err="1"/>
              <a:t>hidrolata</a:t>
            </a:r>
            <a:r>
              <a:rPr lang="sl-SI" dirty="0"/>
              <a:t> muškatne kadulje</a:t>
            </a:r>
          </a:p>
          <a:p>
            <a:r>
              <a:rPr lang="sl-SI" dirty="0"/>
              <a:t>10ml </a:t>
            </a:r>
            <a:r>
              <a:rPr lang="sl-SI" dirty="0" err="1"/>
              <a:t>hidrolata</a:t>
            </a:r>
            <a:r>
              <a:rPr lang="sl-SI" dirty="0"/>
              <a:t> vrtnice</a:t>
            </a:r>
          </a:p>
          <a:p>
            <a:r>
              <a:rPr lang="sl-SI" dirty="0"/>
              <a:t>10ml </a:t>
            </a:r>
            <a:r>
              <a:rPr lang="sl-SI" dirty="0" err="1"/>
              <a:t>hidrolata</a:t>
            </a:r>
            <a:r>
              <a:rPr lang="sl-SI" dirty="0"/>
              <a:t> kamilice</a:t>
            </a:r>
          </a:p>
          <a:p>
            <a:r>
              <a:rPr lang="sl-SI" dirty="0"/>
              <a:t>Zmešajte v 1,5 litra vode in pijte skozi ves dan. Iz mešanice lahko naredite tudi kompreso in jo nanesete na trebuh in spodnji del hrbta.</a:t>
            </a:r>
          </a:p>
          <a:p>
            <a:endParaRPr lang="sl-SI" dirty="0"/>
          </a:p>
        </p:txBody>
      </p:sp>
    </p:spTree>
    <p:extLst>
      <p:ext uri="{BB962C8B-B14F-4D97-AF65-F5344CB8AC3E}">
        <p14:creationId xmlns:p14="http://schemas.microsoft.com/office/powerpoint/2010/main" val="31838350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značba mesta vsebine 2"/>
          <p:cNvSpPr>
            <a:spLocks noGrp="1"/>
          </p:cNvSpPr>
          <p:nvPr>
            <p:ph idx="1"/>
          </p:nvPr>
        </p:nvSpPr>
        <p:spPr/>
        <p:txBody>
          <a:bodyPr/>
          <a:lstStyle/>
          <a:p>
            <a:r>
              <a:rPr lang="sl-SI" b="1" dirty="0"/>
              <a:t>GINGIVITIS – VNETJE DLESNI</a:t>
            </a:r>
          </a:p>
          <a:p>
            <a:pPr marL="0" indent="0">
              <a:buNone/>
            </a:pPr>
            <a:endParaRPr lang="sl-SI" dirty="0"/>
          </a:p>
          <a:p>
            <a:r>
              <a:rPr lang="sl-SI" dirty="0"/>
              <a:t>1 majhna žlička </a:t>
            </a:r>
            <a:r>
              <a:rPr lang="sl-SI" dirty="0" err="1"/>
              <a:t>hidrolata</a:t>
            </a:r>
            <a:r>
              <a:rPr lang="sl-SI" dirty="0"/>
              <a:t> smilja</a:t>
            </a:r>
          </a:p>
          <a:p>
            <a:r>
              <a:rPr lang="sl-SI" dirty="0"/>
              <a:t>1 majhna žlička vode</a:t>
            </a:r>
          </a:p>
          <a:p>
            <a:r>
              <a:rPr lang="sl-SI" dirty="0"/>
              <a:t>Zmešajte in vsak dan (zjutraj in zvečer) uporabljajte kot ustno vodico.</a:t>
            </a:r>
          </a:p>
          <a:p>
            <a:endParaRPr lang="sl-SI" dirty="0"/>
          </a:p>
        </p:txBody>
      </p:sp>
    </p:spTree>
    <p:extLst>
      <p:ext uri="{BB962C8B-B14F-4D97-AF65-F5344CB8AC3E}">
        <p14:creationId xmlns:p14="http://schemas.microsoft.com/office/powerpoint/2010/main" val="8477382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značba mesta vsebine 2"/>
          <p:cNvSpPr>
            <a:spLocks noGrp="1"/>
          </p:cNvSpPr>
          <p:nvPr>
            <p:ph idx="1"/>
          </p:nvPr>
        </p:nvSpPr>
        <p:spPr/>
        <p:txBody>
          <a:bodyPr/>
          <a:lstStyle/>
          <a:p>
            <a:r>
              <a:rPr lang="sl-SI" b="1" dirty="0"/>
              <a:t>MENTALNO DELO</a:t>
            </a:r>
          </a:p>
          <a:p>
            <a:pPr marL="0" indent="0">
              <a:buNone/>
            </a:pPr>
            <a:endParaRPr lang="sl-SI" dirty="0"/>
          </a:p>
          <a:p>
            <a:r>
              <a:rPr lang="sl-SI" dirty="0"/>
              <a:t>20ml </a:t>
            </a:r>
            <a:r>
              <a:rPr lang="sl-SI" dirty="0" err="1"/>
              <a:t>hidrolata</a:t>
            </a:r>
            <a:r>
              <a:rPr lang="sl-SI" dirty="0"/>
              <a:t> poprove mete</a:t>
            </a:r>
          </a:p>
          <a:p>
            <a:r>
              <a:rPr lang="sl-SI" dirty="0"/>
              <a:t>1 liter vode</a:t>
            </a:r>
          </a:p>
          <a:p>
            <a:r>
              <a:rPr lang="sl-SI" dirty="0"/>
              <a:t>Zmešajte in pijte skozi dan. Odlično za koncentracijo in dobro možgansko aktivnost, hkrati pa zmanjšuje napetost zaradi časovne stiske (roki za oddajo), tesnobe zaradi izpitov in nervozo. Lahko se uporablja tudi kot pršilo za prostor.</a:t>
            </a:r>
          </a:p>
          <a:p>
            <a:endParaRPr lang="sl-SI" dirty="0"/>
          </a:p>
        </p:txBody>
      </p:sp>
    </p:spTree>
    <p:extLst>
      <p:ext uri="{BB962C8B-B14F-4D97-AF65-F5344CB8AC3E}">
        <p14:creationId xmlns:p14="http://schemas.microsoft.com/office/powerpoint/2010/main" val="31316894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značba mesta vsebine 2"/>
          <p:cNvSpPr>
            <a:spLocks noGrp="1"/>
          </p:cNvSpPr>
          <p:nvPr>
            <p:ph idx="1"/>
          </p:nvPr>
        </p:nvSpPr>
        <p:spPr/>
        <p:txBody>
          <a:bodyPr/>
          <a:lstStyle/>
          <a:p>
            <a:r>
              <a:rPr lang="sl-SI" b="1" dirty="0"/>
              <a:t>PREBAVNE MOTNJE</a:t>
            </a:r>
          </a:p>
          <a:p>
            <a:pPr marL="0" indent="0">
              <a:buNone/>
            </a:pPr>
            <a:endParaRPr lang="sl-SI" dirty="0"/>
          </a:p>
          <a:p>
            <a:r>
              <a:rPr lang="sl-SI" dirty="0"/>
              <a:t>1 mala žlička </a:t>
            </a:r>
            <a:r>
              <a:rPr lang="sl-SI" dirty="0" err="1"/>
              <a:t>hidrolata</a:t>
            </a:r>
            <a:r>
              <a:rPr lang="sl-SI" dirty="0"/>
              <a:t> poprove mete</a:t>
            </a:r>
          </a:p>
          <a:p>
            <a:r>
              <a:rPr lang="sl-SI" dirty="0"/>
              <a:t>1 skodelica vode</a:t>
            </a:r>
          </a:p>
          <a:p>
            <a:r>
              <a:rPr lang="sl-SI" dirty="0"/>
              <a:t>Dotočite </a:t>
            </a:r>
            <a:r>
              <a:rPr lang="sl-SI" dirty="0" err="1"/>
              <a:t>hidrolat</a:t>
            </a:r>
            <a:r>
              <a:rPr lang="sl-SI" dirty="0"/>
              <a:t> skodelici vode in po požirkih pijte. Ponovite do 3x dnevno (po potrebi).</a:t>
            </a:r>
          </a:p>
          <a:p>
            <a:endParaRPr lang="sl-SI" dirty="0"/>
          </a:p>
        </p:txBody>
      </p:sp>
    </p:spTree>
    <p:extLst>
      <p:ext uri="{BB962C8B-B14F-4D97-AF65-F5344CB8AC3E}">
        <p14:creationId xmlns:p14="http://schemas.microsoft.com/office/powerpoint/2010/main" val="30184502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značba mesta vsebine 2"/>
          <p:cNvSpPr>
            <a:spLocks noGrp="1"/>
          </p:cNvSpPr>
          <p:nvPr>
            <p:ph idx="1"/>
          </p:nvPr>
        </p:nvSpPr>
        <p:spPr/>
        <p:txBody>
          <a:bodyPr/>
          <a:lstStyle/>
          <a:p>
            <a:r>
              <a:rPr lang="sl-SI" b="1" dirty="0"/>
              <a:t>TEŽAVE DOJENČKOV</a:t>
            </a:r>
          </a:p>
          <a:p>
            <a:pPr marL="0" indent="0">
              <a:buNone/>
            </a:pPr>
            <a:endParaRPr lang="sl-SI" dirty="0"/>
          </a:p>
          <a:p>
            <a:r>
              <a:rPr lang="sl-SI" dirty="0"/>
              <a:t>10ml </a:t>
            </a:r>
            <a:r>
              <a:rPr lang="sl-SI" dirty="0" err="1"/>
              <a:t>hidrolata</a:t>
            </a:r>
            <a:r>
              <a:rPr lang="sl-SI" dirty="0"/>
              <a:t> sivke</a:t>
            </a:r>
          </a:p>
          <a:p>
            <a:r>
              <a:rPr lang="sl-SI" dirty="0"/>
              <a:t>10ml </a:t>
            </a:r>
            <a:r>
              <a:rPr lang="sl-SI" dirty="0" err="1"/>
              <a:t>hidrolata</a:t>
            </a:r>
            <a:r>
              <a:rPr lang="sl-SI" dirty="0"/>
              <a:t> rimske kamilice/nemške kamilice</a:t>
            </a:r>
          </a:p>
          <a:p>
            <a:pPr marL="0" indent="0">
              <a:buNone/>
            </a:pPr>
            <a:endParaRPr lang="sl-SI" dirty="0"/>
          </a:p>
          <a:p>
            <a:pPr marL="0" indent="0">
              <a:buNone/>
            </a:pPr>
            <a:r>
              <a:rPr lang="sl-SI" dirty="0"/>
              <a:t>Mešanico lahko uporabite pri boleči rasti zobkov, diareji ali za sladko spanje. Uporabite v kopeli, kot kompreso ali v pršilki.</a:t>
            </a:r>
          </a:p>
          <a:p>
            <a:endParaRPr lang="sl-SI" dirty="0"/>
          </a:p>
        </p:txBody>
      </p:sp>
    </p:spTree>
    <p:extLst>
      <p:ext uri="{BB962C8B-B14F-4D97-AF65-F5344CB8AC3E}">
        <p14:creationId xmlns:p14="http://schemas.microsoft.com/office/powerpoint/2010/main" val="17546337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značba mesta vsebine 2"/>
          <p:cNvSpPr>
            <a:spLocks noGrp="1"/>
          </p:cNvSpPr>
          <p:nvPr>
            <p:ph idx="1"/>
          </p:nvPr>
        </p:nvSpPr>
        <p:spPr/>
        <p:txBody>
          <a:bodyPr/>
          <a:lstStyle/>
          <a:p>
            <a:r>
              <a:rPr lang="sl-SI" b="1" dirty="0"/>
              <a:t>MASKA ZA OBRAZ-ZRELA KOŽA</a:t>
            </a:r>
            <a:endParaRPr lang="sl-SI" dirty="0"/>
          </a:p>
          <a:p>
            <a:r>
              <a:rPr lang="sl-SI" dirty="0"/>
              <a:t>2 žlici zelene gline</a:t>
            </a:r>
          </a:p>
          <a:p>
            <a:r>
              <a:rPr lang="sl-SI" dirty="0" err="1"/>
              <a:t>hidrolat</a:t>
            </a:r>
            <a:r>
              <a:rPr lang="sl-SI" dirty="0"/>
              <a:t> damaščanske vrtnice</a:t>
            </a:r>
          </a:p>
          <a:p>
            <a:pPr marL="0" indent="0">
              <a:buNone/>
            </a:pPr>
            <a:endParaRPr lang="sl-SI" dirty="0"/>
          </a:p>
          <a:p>
            <a:pPr marL="0" indent="0">
              <a:buNone/>
            </a:pPr>
            <a:r>
              <a:rPr lang="sl-SI" dirty="0"/>
              <a:t>V posodi zmešano glino in </a:t>
            </a:r>
            <a:r>
              <a:rPr lang="sl-SI" dirty="0" err="1"/>
              <a:t>hidrolat</a:t>
            </a:r>
            <a:r>
              <a:rPr lang="sl-SI" dirty="0"/>
              <a:t>, da dobimo</a:t>
            </a:r>
          </a:p>
          <a:p>
            <a:pPr marL="0" indent="0">
              <a:buNone/>
            </a:pPr>
            <a:r>
              <a:rPr lang="sl-SI" dirty="0"/>
              <a:t> gosto pasto.</a:t>
            </a:r>
          </a:p>
          <a:p>
            <a:pPr marL="0" indent="0">
              <a:buNone/>
            </a:pPr>
            <a:r>
              <a:rPr lang="sl-SI" dirty="0"/>
              <a:t> Nanesemo na obraz in pustimo stati 5-10 minut,</a:t>
            </a:r>
          </a:p>
          <a:p>
            <a:pPr marL="0" indent="0">
              <a:buNone/>
            </a:pPr>
            <a:r>
              <a:rPr lang="sl-SI" dirty="0"/>
              <a:t> nato izperemo</a:t>
            </a:r>
          </a:p>
          <a:p>
            <a:endParaRPr lang="sl-SI" dirty="0"/>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9971" y="2103120"/>
            <a:ext cx="4334480" cy="3105583"/>
          </a:xfrm>
          <a:prstGeom prst="rect">
            <a:avLst/>
          </a:prstGeom>
        </p:spPr>
      </p:pic>
    </p:spTree>
    <p:extLst>
      <p:ext uri="{BB962C8B-B14F-4D97-AF65-F5344CB8AC3E}">
        <p14:creationId xmlns:p14="http://schemas.microsoft.com/office/powerpoint/2010/main" val="36865785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828800" y="642594"/>
            <a:ext cx="9296400" cy="232617"/>
          </a:xfrm>
        </p:spPr>
        <p:txBody>
          <a:bodyPr>
            <a:normAutofit fontScale="90000"/>
          </a:bodyPr>
          <a:lstStyle/>
          <a:p>
            <a:endParaRPr lang="sl-SI" dirty="0"/>
          </a:p>
        </p:txBody>
      </p:sp>
      <p:sp>
        <p:nvSpPr>
          <p:cNvPr id="3" name="Označba mesta vsebine 2"/>
          <p:cNvSpPr>
            <a:spLocks noGrp="1"/>
          </p:cNvSpPr>
          <p:nvPr>
            <p:ph idx="1"/>
          </p:nvPr>
        </p:nvSpPr>
        <p:spPr>
          <a:xfrm>
            <a:off x="809897" y="1580606"/>
            <a:ext cx="10315303" cy="4454434"/>
          </a:xfrm>
        </p:spPr>
        <p:txBody>
          <a:bodyPr>
            <a:normAutofit/>
          </a:bodyPr>
          <a:lstStyle/>
          <a:p>
            <a:r>
              <a:rPr lang="sl-SI" sz="2000" b="1" dirty="0"/>
              <a:t>OSVEŽILNA POLETNA LIMONADA</a:t>
            </a:r>
            <a:endParaRPr lang="sl-SI" sz="2000" dirty="0"/>
          </a:p>
          <a:p>
            <a:r>
              <a:rPr lang="sl-SI" sz="2000" dirty="0"/>
              <a:t>1 velika ožeta limona</a:t>
            </a:r>
          </a:p>
          <a:p>
            <a:r>
              <a:rPr lang="sl-SI" sz="2000" dirty="0"/>
              <a:t>1-2 žlici </a:t>
            </a:r>
            <a:r>
              <a:rPr lang="sl-SI" sz="2000" dirty="0" err="1"/>
              <a:t>hidrolata</a:t>
            </a:r>
            <a:r>
              <a:rPr lang="sl-SI" sz="2000" dirty="0"/>
              <a:t> sivke/melise/damaščanske vrtnice</a:t>
            </a:r>
          </a:p>
          <a:p>
            <a:r>
              <a:rPr lang="sl-SI" sz="2000" dirty="0"/>
              <a:t>1 liter vode</a:t>
            </a:r>
          </a:p>
          <a:p>
            <a:pPr marL="0" indent="0">
              <a:buNone/>
            </a:pPr>
            <a:endParaRPr lang="sl-SI" sz="2000" dirty="0"/>
          </a:p>
          <a:p>
            <a:pPr marL="0" indent="0">
              <a:buNone/>
            </a:pPr>
            <a:r>
              <a:rPr lang="sl-SI" sz="2000" dirty="0"/>
              <a:t>Zmešajte sestavine in postrezite primerno ohlajeno</a:t>
            </a:r>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1623" y="3507241"/>
            <a:ext cx="4097383" cy="2732922"/>
          </a:xfrm>
          <a:prstGeom prst="rect">
            <a:avLst/>
          </a:prstGeom>
        </p:spPr>
      </p:pic>
    </p:spTree>
    <p:extLst>
      <p:ext uri="{BB962C8B-B14F-4D97-AF65-F5344CB8AC3E}">
        <p14:creationId xmlns:p14="http://schemas.microsoft.com/office/powerpoint/2010/main" val="33163515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značba mesta vsebine 2"/>
          <p:cNvSpPr>
            <a:spLocks noGrp="1"/>
          </p:cNvSpPr>
          <p:nvPr>
            <p:ph idx="1"/>
          </p:nvPr>
        </p:nvSpPr>
        <p:spPr/>
        <p:txBody>
          <a:bodyPr/>
          <a:lstStyle/>
          <a:p>
            <a:r>
              <a:rPr lang="sl-SI" b="1" dirty="0"/>
              <a:t>LEDENI ČAJ Z VRTNICO</a:t>
            </a:r>
            <a:endParaRPr lang="sl-SI" dirty="0"/>
          </a:p>
          <a:p>
            <a:endParaRPr lang="sl-SI" dirty="0"/>
          </a:p>
          <a:p>
            <a:r>
              <a:rPr lang="sl-SI" dirty="0"/>
              <a:t>1 skodelica črnega čaja</a:t>
            </a:r>
          </a:p>
          <a:p>
            <a:r>
              <a:rPr lang="sl-SI" dirty="0"/>
              <a:t>1 skodelica čaja svežih listov mete</a:t>
            </a:r>
          </a:p>
          <a:p>
            <a:r>
              <a:rPr lang="sl-SI" dirty="0"/>
              <a:t>Limona narezana na rezine</a:t>
            </a:r>
          </a:p>
          <a:p>
            <a:r>
              <a:rPr lang="sl-SI" dirty="0"/>
              <a:t>1 žlica </a:t>
            </a:r>
            <a:r>
              <a:rPr lang="sl-SI" dirty="0" err="1"/>
              <a:t>hidrolata</a:t>
            </a:r>
            <a:r>
              <a:rPr lang="sl-SI" dirty="0"/>
              <a:t> vrtnice</a:t>
            </a:r>
          </a:p>
          <a:p>
            <a:r>
              <a:rPr lang="sl-SI" dirty="0"/>
              <a:t>1 liter vode</a:t>
            </a:r>
          </a:p>
          <a:p>
            <a:pPr marL="0" indent="0">
              <a:buNone/>
            </a:pPr>
            <a:endParaRPr lang="sl-SI" dirty="0"/>
          </a:p>
          <a:p>
            <a:r>
              <a:rPr lang="sl-SI" dirty="0"/>
              <a:t>Metine liste nasekljamo in prelijemo z vodo ter dodamo ostale sestavine. Za 8 ur postavimo v hladilnik. Nato dodamo </a:t>
            </a:r>
            <a:r>
              <a:rPr lang="sl-SI" dirty="0" err="1"/>
              <a:t>hidrolat</a:t>
            </a:r>
            <a:r>
              <a:rPr lang="sl-SI" dirty="0"/>
              <a:t> vrtnice, ledene kocke in postrežemo.</a:t>
            </a:r>
          </a:p>
          <a:p>
            <a:endParaRPr lang="sl-SI" dirty="0"/>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4197" y="2207623"/>
            <a:ext cx="3302129" cy="2197417"/>
          </a:xfrm>
          <a:prstGeom prst="rect">
            <a:avLst/>
          </a:prstGeom>
        </p:spPr>
      </p:pic>
    </p:spTree>
    <p:extLst>
      <p:ext uri="{BB962C8B-B14F-4D97-AF65-F5344CB8AC3E}">
        <p14:creationId xmlns:p14="http://schemas.microsoft.com/office/powerpoint/2010/main" val="2387269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DEFINICIJE HIDROLATOV</a:t>
            </a:r>
          </a:p>
        </p:txBody>
      </p:sp>
      <p:sp>
        <p:nvSpPr>
          <p:cNvPr id="3" name="Označba mesta vsebine 2"/>
          <p:cNvSpPr>
            <a:spLocks noGrp="1"/>
          </p:cNvSpPr>
          <p:nvPr>
            <p:ph idx="1"/>
          </p:nvPr>
        </p:nvSpPr>
        <p:spPr/>
        <p:txBody>
          <a:bodyPr>
            <a:normAutofit lnSpcReduction="10000"/>
          </a:bodyPr>
          <a:lstStyle/>
          <a:p>
            <a:r>
              <a:rPr lang="sl-SI" dirty="0" err="1">
                <a:latin typeface="Calibri" panose="020F0502020204030204" pitchFamily="34" charset="0"/>
                <a:ea typeface="Calibri" panose="020F0502020204030204" pitchFamily="34" charset="0"/>
                <a:cs typeface="Times New Roman" panose="02020603050405020304" pitchFamily="18" charset="0"/>
              </a:rPr>
              <a:t>Hidrolati</a:t>
            </a:r>
            <a:r>
              <a:rPr lang="sl-SI" dirty="0">
                <a:latin typeface="Calibri" panose="020F0502020204030204" pitchFamily="34" charset="0"/>
                <a:ea typeface="Calibri" panose="020F0502020204030204" pitchFamily="34" charset="0"/>
                <a:cs typeface="Times New Roman" panose="02020603050405020304" pitchFamily="18" charset="0"/>
              </a:rPr>
              <a:t> so vodna frakcija, pridobljena pri destilaciji, sestavljena iz vode, prisotne</a:t>
            </a:r>
          </a:p>
          <a:p>
            <a:pPr marL="0" indent="0">
              <a:buNone/>
            </a:pPr>
            <a:r>
              <a:rPr lang="sl-SI" dirty="0">
                <a:latin typeface="Calibri" panose="020F0502020204030204" pitchFamily="34" charset="0"/>
                <a:ea typeface="Calibri" panose="020F0502020204030204" pitchFamily="34" charset="0"/>
                <a:cs typeface="Times New Roman" panose="02020603050405020304" pitchFamily="18" charset="0"/>
              </a:rPr>
              <a:t>v rastlini in njenih bioloških hlapnih snovi, ter iz vode, vnesene med destilacijo. Imajo bolj</a:t>
            </a:r>
          </a:p>
          <a:p>
            <a:pPr marL="0" indent="0">
              <a:buNone/>
            </a:pPr>
            <a:r>
              <a:rPr lang="sl-SI" dirty="0">
                <a:latin typeface="Calibri" panose="020F0502020204030204" pitchFamily="34" charset="0"/>
                <a:ea typeface="Calibri" panose="020F0502020204030204" pitchFamily="34" charset="0"/>
                <a:cs typeface="Times New Roman" panose="02020603050405020304" pitchFamily="18" charset="0"/>
              </a:rPr>
              <a:t>blag vonj in nižjo biološko aktivnost od pripadajočega eteričnega olja (</a:t>
            </a:r>
            <a:r>
              <a:rPr lang="sl-SI" dirty="0" err="1">
                <a:latin typeface="Calibri" panose="020F0502020204030204" pitchFamily="34" charset="0"/>
                <a:ea typeface="Calibri" panose="020F0502020204030204" pitchFamily="34" charset="0"/>
                <a:cs typeface="Times New Roman" panose="02020603050405020304" pitchFamily="18" charset="0"/>
              </a:rPr>
              <a:t>Prusinowska</a:t>
            </a:r>
            <a:r>
              <a:rPr lang="sl-SI" dirty="0">
                <a:latin typeface="Calibri" panose="020F0502020204030204" pitchFamily="34" charset="0"/>
                <a:ea typeface="Calibri" panose="020F0502020204030204" pitchFamily="34" charset="0"/>
                <a:cs typeface="Times New Roman" panose="02020603050405020304" pitchFamily="18" charset="0"/>
              </a:rPr>
              <a:t> in</a:t>
            </a:r>
          </a:p>
          <a:p>
            <a:pPr marL="0" indent="0">
              <a:buNone/>
            </a:pPr>
            <a:r>
              <a:rPr lang="sl-SI" dirty="0">
                <a:latin typeface="Calibri" panose="020F0502020204030204" pitchFamily="34" charset="0"/>
                <a:ea typeface="Calibri" panose="020F0502020204030204" pitchFamily="34" charset="0"/>
                <a:cs typeface="Times New Roman" panose="02020603050405020304" pitchFamily="18" charset="0"/>
              </a:rPr>
              <a:t>sod., 2015)</a:t>
            </a:r>
          </a:p>
          <a:p>
            <a:pPr marL="0" indent="0">
              <a:lnSpc>
                <a:spcPct val="107000"/>
              </a:lnSpc>
              <a:spcAft>
                <a:spcPts val="800"/>
              </a:spcAft>
              <a:buNone/>
            </a:pPr>
            <a:endParaRPr lang="sl-SI" dirty="0">
              <a:latin typeface="Calibri" panose="020F0502020204030204" pitchFamily="34" charset="0"/>
              <a:ea typeface="Calibri" panose="020F0502020204030204" pitchFamily="34" charset="0"/>
              <a:cs typeface="Times New Roman" panose="02020603050405020304" pitchFamily="18" charset="0"/>
            </a:endParaRPr>
          </a:p>
          <a:p>
            <a:r>
              <a:rPr lang="sl-SI" dirty="0" err="1">
                <a:latin typeface="Calibri" panose="020F0502020204030204" pitchFamily="34" charset="0"/>
                <a:ea typeface="Calibri" panose="020F0502020204030204" pitchFamily="34" charset="0"/>
                <a:cs typeface="Times New Roman" panose="02020603050405020304" pitchFamily="18" charset="0"/>
              </a:rPr>
              <a:t>Hidrolati</a:t>
            </a:r>
            <a:r>
              <a:rPr lang="sl-SI" dirty="0">
                <a:latin typeface="Calibri" panose="020F0502020204030204" pitchFamily="34" charset="0"/>
                <a:ea typeface="Calibri" panose="020F0502020204030204" pitchFamily="34" charset="0"/>
                <a:cs typeface="Times New Roman" panose="02020603050405020304" pitchFamily="18" charset="0"/>
              </a:rPr>
              <a:t> se pridobivajo med parno destilacijo eteričnih olj iz aromatičnih rastlin. Sestavlja</a:t>
            </a:r>
          </a:p>
          <a:p>
            <a:pPr marL="0" indent="0">
              <a:buNone/>
            </a:pPr>
            <a:r>
              <a:rPr lang="sl-SI" dirty="0">
                <a:latin typeface="Calibri" panose="020F0502020204030204" pitchFamily="34" charset="0"/>
                <a:ea typeface="Calibri" panose="020F0502020204030204" pitchFamily="34" charset="0"/>
                <a:cs typeface="Times New Roman" panose="02020603050405020304" pitchFamily="18" charset="0"/>
              </a:rPr>
              <a:t>jih kondenzirana voda in polarne komponente eteričnega olja, ki tvorijo vodikove vezi z</a:t>
            </a:r>
          </a:p>
          <a:p>
            <a:pPr marL="0" indent="0">
              <a:buNone/>
            </a:pPr>
            <a:r>
              <a:rPr lang="sl-SI" dirty="0">
                <a:latin typeface="Calibri" panose="020F0502020204030204" pitchFamily="34" charset="0"/>
                <a:ea typeface="Calibri" panose="020F0502020204030204" pitchFamily="34" charset="0"/>
                <a:cs typeface="Times New Roman" panose="02020603050405020304" pitchFamily="18" charset="0"/>
              </a:rPr>
              <a:t>vodo (</a:t>
            </a:r>
            <a:r>
              <a:rPr lang="sl-SI" dirty="0" err="1">
                <a:latin typeface="Calibri" panose="020F0502020204030204" pitchFamily="34" charset="0"/>
                <a:ea typeface="Calibri" panose="020F0502020204030204" pitchFamily="34" charset="0"/>
                <a:cs typeface="Times New Roman" panose="02020603050405020304" pitchFamily="18" charset="0"/>
              </a:rPr>
              <a:t>D'Amato</a:t>
            </a:r>
            <a:r>
              <a:rPr lang="sl-SI" dirty="0">
                <a:latin typeface="Calibri" panose="020F0502020204030204" pitchFamily="34" charset="0"/>
                <a:ea typeface="Calibri" panose="020F0502020204030204" pitchFamily="34" charset="0"/>
                <a:cs typeface="Times New Roman" panose="02020603050405020304" pitchFamily="18" charset="0"/>
              </a:rPr>
              <a:t> in sod., 2018). Vsebujejo mnoge koristne aromatične komponente, ki</a:t>
            </a:r>
          </a:p>
          <a:p>
            <a:pPr marL="0" indent="0">
              <a:buNone/>
            </a:pPr>
            <a:r>
              <a:rPr lang="sl-SI" dirty="0">
                <a:latin typeface="Calibri" panose="020F0502020204030204" pitchFamily="34" charset="0"/>
                <a:ea typeface="Calibri" panose="020F0502020204030204" pitchFamily="34" charset="0"/>
                <a:cs typeface="Times New Roman" panose="02020603050405020304" pitchFamily="18" charset="0"/>
              </a:rPr>
              <a:t>oddajajo prijeten vonj in so uporabni kot visokokakovostna aromatična sredstva v živilski in</a:t>
            </a:r>
          </a:p>
          <a:p>
            <a:pPr marL="0" indent="0">
              <a:buNone/>
            </a:pPr>
            <a:r>
              <a:rPr lang="sl-SI" dirty="0">
                <a:latin typeface="Calibri" panose="020F0502020204030204" pitchFamily="34" charset="0"/>
                <a:ea typeface="Calibri" panose="020F0502020204030204" pitchFamily="34" charset="0"/>
                <a:cs typeface="Times New Roman" panose="02020603050405020304" pitchFamily="18" charset="0"/>
              </a:rPr>
              <a:t>kozmetični industriji (Khan in sod., 2018). Znani so tudi po protibakterijskem delovanju.</a:t>
            </a:r>
          </a:p>
          <a:p>
            <a:endParaRPr lang="sl-SI" dirty="0"/>
          </a:p>
        </p:txBody>
      </p:sp>
    </p:spTree>
    <p:extLst>
      <p:ext uri="{BB962C8B-B14F-4D97-AF65-F5344CB8AC3E}">
        <p14:creationId xmlns:p14="http://schemas.microsoft.com/office/powerpoint/2010/main" val="4210856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KAKOVOST HIDROLATA IN EO</a:t>
            </a:r>
          </a:p>
        </p:txBody>
      </p:sp>
      <p:sp>
        <p:nvSpPr>
          <p:cNvPr id="3" name="Označba mesta vsebine 2"/>
          <p:cNvSpPr>
            <a:spLocks noGrp="1"/>
          </p:cNvSpPr>
          <p:nvPr>
            <p:ph idx="1"/>
          </p:nvPr>
        </p:nvSpPr>
        <p:spPr/>
        <p:txBody>
          <a:bodyPr/>
          <a:lstStyle/>
          <a:p>
            <a:pPr marL="0" indent="0">
              <a:lnSpc>
                <a:spcPct val="107000"/>
              </a:lnSpc>
              <a:spcAft>
                <a:spcPts val="800"/>
              </a:spcAft>
              <a:buNone/>
            </a:pPr>
            <a:r>
              <a:rPr lang="sl-SI" dirty="0">
                <a:latin typeface="Calibri" panose="020F0502020204030204" pitchFamily="34" charset="0"/>
                <a:ea typeface="Calibri" panose="020F0502020204030204" pitchFamily="34" charset="0"/>
                <a:cs typeface="Times New Roman" panose="02020603050405020304" pitchFamily="18" charset="0"/>
              </a:rPr>
              <a:t>Sam pri sebi se moraš vprašati kaj ti daje občutek, da je nek </a:t>
            </a:r>
            <a:r>
              <a:rPr lang="sl-SI" dirty="0" err="1">
                <a:latin typeface="Calibri" panose="020F0502020204030204" pitchFamily="34" charset="0"/>
                <a:ea typeface="Calibri" panose="020F0502020204030204" pitchFamily="34" charset="0"/>
                <a:cs typeface="Times New Roman" panose="02020603050405020304" pitchFamily="18" charset="0"/>
              </a:rPr>
              <a:t>hidrolat</a:t>
            </a:r>
            <a:r>
              <a:rPr lang="sl-SI" dirty="0">
                <a:latin typeface="Calibri" panose="020F0502020204030204" pitchFamily="34" charset="0"/>
                <a:ea typeface="Calibri" panose="020F0502020204030204" pitchFamily="34" charset="0"/>
                <a:cs typeface="Times New Roman" panose="02020603050405020304" pitchFamily="18" charset="0"/>
              </a:rPr>
              <a:t>/eterično olje kakovostno. Kakovost lahko dojemamo zelo individualno.</a:t>
            </a:r>
          </a:p>
          <a:p>
            <a:pPr marL="0" indent="0">
              <a:lnSpc>
                <a:spcPct val="107000"/>
              </a:lnSpc>
              <a:spcAft>
                <a:spcPts val="800"/>
              </a:spcAft>
              <a:buNone/>
            </a:pPr>
            <a:r>
              <a:rPr lang="sl-SI" dirty="0">
                <a:latin typeface="Calibri" panose="020F0502020204030204" pitchFamily="34" charset="0"/>
                <a:ea typeface="Calibri" panose="020F0502020204030204" pitchFamily="34" charset="0"/>
                <a:cs typeface="Times New Roman" panose="02020603050405020304" pitchFamily="18" charset="0"/>
              </a:rPr>
              <a:t>-zagotovo nam je pomemben vonj</a:t>
            </a:r>
          </a:p>
          <a:p>
            <a:pPr marL="0" indent="0">
              <a:lnSpc>
                <a:spcPct val="107000"/>
              </a:lnSpc>
              <a:spcAft>
                <a:spcPts val="800"/>
              </a:spcAft>
              <a:buNone/>
            </a:pPr>
            <a:r>
              <a:rPr lang="sl-SI" dirty="0">
                <a:latin typeface="Calibri" panose="020F0502020204030204" pitchFamily="34" charset="0"/>
                <a:ea typeface="Calibri" panose="020F0502020204030204" pitchFamily="34" charset="0"/>
                <a:cs typeface="Times New Roman" panose="02020603050405020304" pitchFamily="18" charset="0"/>
              </a:rPr>
              <a:t>-sestava (analiza)</a:t>
            </a:r>
          </a:p>
          <a:p>
            <a:pPr marL="0" indent="0">
              <a:lnSpc>
                <a:spcPct val="107000"/>
              </a:lnSpc>
              <a:spcAft>
                <a:spcPts val="800"/>
              </a:spcAft>
              <a:buNone/>
            </a:pPr>
            <a:r>
              <a:rPr lang="sl-SI" dirty="0">
                <a:latin typeface="Calibri" panose="020F0502020204030204" pitchFamily="34" charset="0"/>
                <a:ea typeface="Calibri" panose="020F0502020204030204" pitchFamily="34" charset="0"/>
                <a:cs typeface="Times New Roman" panose="02020603050405020304" pitchFamily="18" charset="0"/>
              </a:rPr>
              <a:t>-ko jih uporabljamo kakšne učinke dosežemo</a:t>
            </a:r>
          </a:p>
          <a:p>
            <a:endParaRPr lang="sl-SI" dirty="0"/>
          </a:p>
        </p:txBody>
      </p:sp>
    </p:spTree>
    <p:extLst>
      <p:ext uri="{BB962C8B-B14F-4D97-AF65-F5344CB8AC3E}">
        <p14:creationId xmlns:p14="http://schemas.microsoft.com/office/powerpoint/2010/main" val="2271666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pPr>
              <a:lnSpc>
                <a:spcPct val="107000"/>
              </a:lnSpc>
              <a:spcAft>
                <a:spcPts val="800"/>
              </a:spcAft>
            </a:pPr>
            <a:r>
              <a:rPr lang="sl-SI" b="1" dirty="0">
                <a:latin typeface="Calibri" panose="020F0502020204030204" pitchFamily="34" charset="0"/>
                <a:ea typeface="Calibri" panose="020F0502020204030204" pitchFamily="34" charset="0"/>
                <a:cs typeface="Times New Roman" panose="02020603050405020304" pitchFamily="18" charset="0"/>
              </a:rPr>
              <a:t>PROCES IN TIPI DESTILACIJE</a:t>
            </a:r>
            <a:br>
              <a:rPr lang="sl-SI" sz="4000" dirty="0">
                <a:latin typeface="Calibri" panose="020F0502020204030204" pitchFamily="34" charset="0"/>
                <a:ea typeface="Calibri" panose="020F0502020204030204" pitchFamily="34" charset="0"/>
                <a:cs typeface="Times New Roman" panose="02020603050405020304" pitchFamily="18" charset="0"/>
              </a:rPr>
            </a:br>
            <a:endParaRPr lang="sl-SI" dirty="0"/>
          </a:p>
        </p:txBody>
      </p:sp>
      <p:sp>
        <p:nvSpPr>
          <p:cNvPr id="3" name="Označba mesta vsebine 2"/>
          <p:cNvSpPr>
            <a:spLocks noGrp="1"/>
          </p:cNvSpPr>
          <p:nvPr>
            <p:ph idx="1"/>
          </p:nvPr>
        </p:nvSpPr>
        <p:spPr>
          <a:xfrm>
            <a:off x="744583" y="1502229"/>
            <a:ext cx="10380617" cy="4532811"/>
          </a:xfrm>
        </p:spPr>
        <p:txBody>
          <a:bodyPr>
            <a:normAutofit/>
          </a:bodyPr>
          <a:lstStyle/>
          <a:p>
            <a:pPr marL="0" indent="0">
              <a:buNone/>
            </a:pPr>
            <a:endParaRPr lang="sl-SI" dirty="0"/>
          </a:p>
          <a:p>
            <a:pPr marL="0" lvl="0" indent="0">
              <a:buNone/>
            </a:pPr>
            <a:r>
              <a:rPr lang="sl-SI" b="1" dirty="0"/>
              <a:t>PARNA DESTILACIJA</a:t>
            </a:r>
          </a:p>
          <a:p>
            <a:pPr marL="0" lvl="0" indent="0">
              <a:buNone/>
            </a:pPr>
            <a:endParaRPr lang="sl-SI" dirty="0"/>
          </a:p>
          <a:p>
            <a:r>
              <a:rPr lang="sl-SI" dirty="0"/>
              <a:t>rastlinski material ločen od vode –</a:t>
            </a:r>
          </a:p>
          <a:p>
            <a:pPr marL="0" indent="0">
              <a:buNone/>
            </a:pPr>
            <a:r>
              <a:rPr lang="sl-SI" dirty="0"/>
              <a:t> lahko s pregrado (mrežo),</a:t>
            </a:r>
          </a:p>
          <a:p>
            <a:r>
              <a:rPr lang="sl-SI" dirty="0"/>
              <a:t> v ločeni bučki (pri steklenem </a:t>
            </a:r>
            <a:r>
              <a:rPr lang="sl-SI" dirty="0" err="1"/>
              <a:t>destilatorju</a:t>
            </a:r>
            <a:r>
              <a:rPr lang="sl-SI" dirty="0"/>
              <a:t>)</a:t>
            </a:r>
          </a:p>
          <a:p>
            <a:r>
              <a:rPr lang="sl-SI" dirty="0"/>
              <a:t> ali v vratu (pri bakrenem </a:t>
            </a:r>
            <a:r>
              <a:rPr lang="sl-SI" dirty="0" err="1"/>
              <a:t>destilatorju</a:t>
            </a:r>
            <a:r>
              <a:rPr lang="sl-SI" dirty="0"/>
              <a:t>).</a:t>
            </a:r>
          </a:p>
          <a:p>
            <a:r>
              <a:rPr lang="sl-SI" dirty="0"/>
              <a:t>Primerna: za večino rastlin</a:t>
            </a:r>
          </a:p>
          <a:p>
            <a:endParaRPr lang="sl-SI" dirty="0"/>
          </a:p>
          <a:p>
            <a:endParaRPr lang="sl-SI" dirty="0"/>
          </a:p>
          <a:p>
            <a:endParaRPr lang="sl-SI" dirty="0"/>
          </a:p>
          <a:p>
            <a:endParaRPr lang="sl-SI" dirty="0"/>
          </a:p>
          <a:p>
            <a:endParaRPr lang="sl-SI" dirty="0"/>
          </a:p>
          <a:p>
            <a:endParaRPr lang="sl-SI" dirty="0"/>
          </a:p>
          <a:p>
            <a:endParaRPr lang="sl-SI" dirty="0"/>
          </a:p>
          <a:p>
            <a:endParaRPr lang="sl-SI" dirty="0"/>
          </a:p>
          <a:p>
            <a:endParaRPr lang="sl-SI" dirty="0"/>
          </a:p>
          <a:p>
            <a:endParaRPr lang="sl-SI" dirty="0"/>
          </a:p>
          <a:p>
            <a:endParaRPr lang="sl-SI" dirty="0"/>
          </a:p>
        </p:txBody>
      </p:sp>
      <p:pic>
        <p:nvPicPr>
          <p:cNvPr id="7" name="Slika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5101" y="1815738"/>
            <a:ext cx="3164477" cy="4219302"/>
          </a:xfrm>
          <a:prstGeom prst="rect">
            <a:avLst/>
          </a:prstGeom>
        </p:spPr>
      </p:pic>
    </p:spTree>
    <p:extLst>
      <p:ext uri="{BB962C8B-B14F-4D97-AF65-F5344CB8AC3E}">
        <p14:creationId xmlns:p14="http://schemas.microsoft.com/office/powerpoint/2010/main" val="2001066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značba mesta vsebine 2"/>
          <p:cNvSpPr>
            <a:spLocks noGrp="1"/>
          </p:cNvSpPr>
          <p:nvPr>
            <p:ph idx="1"/>
          </p:nvPr>
        </p:nvSpPr>
        <p:spPr>
          <a:xfrm>
            <a:off x="966651" y="642594"/>
            <a:ext cx="10158549" cy="5392446"/>
          </a:xfrm>
        </p:spPr>
        <p:txBody>
          <a:bodyPr/>
          <a:lstStyle/>
          <a:p>
            <a:pPr lvl="0"/>
            <a:r>
              <a:rPr lang="sl-SI" b="1" dirty="0"/>
              <a:t>VODNA DESTILACIJA</a:t>
            </a:r>
            <a:endParaRPr lang="sl-SI" dirty="0"/>
          </a:p>
          <a:p>
            <a:r>
              <a:rPr lang="sl-SI" dirty="0"/>
              <a:t>V primeru vodne ali </a:t>
            </a:r>
            <a:r>
              <a:rPr lang="sl-SI" dirty="0" err="1"/>
              <a:t>hidrodestilacije</a:t>
            </a:r>
            <a:r>
              <a:rPr lang="sl-SI" dirty="0"/>
              <a:t> je rastlinski material prekrit z vodo in se nahaja v vodi, ki se jo nato zavre.</a:t>
            </a:r>
          </a:p>
          <a:p>
            <a:r>
              <a:rPr lang="sl-SI" dirty="0"/>
              <a:t>Primerna: v primeru destiliranja semen, popkov, iglic, lubja, smole itd.</a:t>
            </a:r>
          </a:p>
          <a:p>
            <a:endParaRPr lang="sl-SI" dirty="0"/>
          </a:p>
          <a:p>
            <a:pPr lvl="0"/>
            <a:r>
              <a:rPr lang="sl-SI" b="1" dirty="0"/>
              <a:t>DVOJNA/KOMBINIRANA DESTILACIJA</a:t>
            </a:r>
            <a:endParaRPr lang="sl-SI" dirty="0"/>
          </a:p>
          <a:p>
            <a:r>
              <a:rPr lang="sl-SI" dirty="0"/>
              <a:t>Možna je tudi dvojna destilacija, pri kateri se</a:t>
            </a:r>
          </a:p>
          <a:p>
            <a:r>
              <a:rPr lang="sl-SI" dirty="0"/>
              <a:t> izvaja vodno in parno destilacijo na enkrat.</a:t>
            </a:r>
          </a:p>
          <a:p>
            <a:r>
              <a:rPr lang="sl-SI" dirty="0"/>
              <a:t>Primerna: za večino rastlin</a:t>
            </a:r>
          </a:p>
          <a:p>
            <a:endParaRPr lang="sl-SI" dirty="0"/>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998436" y="3242176"/>
            <a:ext cx="4038722" cy="2278531"/>
          </a:xfrm>
          <a:prstGeom prst="rect">
            <a:avLst/>
          </a:prstGeom>
        </p:spPr>
      </p:pic>
    </p:spTree>
    <p:extLst>
      <p:ext uri="{BB962C8B-B14F-4D97-AF65-F5344CB8AC3E}">
        <p14:creationId xmlns:p14="http://schemas.microsoft.com/office/powerpoint/2010/main" val="992175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pPr marL="457200" lvl="0" indent="-182880">
              <a:lnSpc>
                <a:spcPct val="107000"/>
              </a:lnSpc>
              <a:spcBef>
                <a:spcPts val="900"/>
              </a:spcBef>
            </a:pPr>
            <a:r>
              <a:rPr lang="sl-SI" sz="18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Poznamo tudi druge metode pridobivanja eteričnega olja:</a:t>
            </a:r>
            <a:br>
              <a:rPr lang="sl-SI" sz="900" dirty="0">
                <a:solidFill>
                  <a:prstClr val="black"/>
                </a:solidFill>
                <a:latin typeface="Calibri" panose="020F0502020204030204" pitchFamily="34" charset="0"/>
                <a:ea typeface="Calibri" panose="020F0502020204030204" pitchFamily="34" charset="0"/>
                <a:cs typeface="Times New Roman" panose="02020603050405020304" pitchFamily="18" charset="0"/>
              </a:rPr>
            </a:br>
            <a:endParaRPr lang="sl-SI" dirty="0"/>
          </a:p>
        </p:txBody>
      </p:sp>
      <p:sp>
        <p:nvSpPr>
          <p:cNvPr id="3" name="Označba mesta vsebine 2"/>
          <p:cNvSpPr>
            <a:spLocks noGrp="1"/>
          </p:cNvSpPr>
          <p:nvPr>
            <p:ph idx="1"/>
          </p:nvPr>
        </p:nvSpPr>
        <p:spPr>
          <a:xfrm>
            <a:off x="966651" y="1358537"/>
            <a:ext cx="10158549" cy="4754880"/>
          </a:xfrm>
        </p:spPr>
        <p:txBody>
          <a:bodyPr>
            <a:normAutofit fontScale="62500" lnSpcReduction="20000"/>
          </a:bodyPr>
          <a:lstStyle/>
          <a:p>
            <a:pPr marL="274320" indent="0">
              <a:lnSpc>
                <a:spcPct val="107000"/>
              </a:lnSpc>
              <a:buNone/>
            </a:pPr>
            <a:r>
              <a:rPr lang="sl-SI" dirty="0">
                <a:latin typeface="Calibri" panose="020F0502020204030204" pitchFamily="34" charset="0"/>
                <a:ea typeface="Calibri" panose="020F0502020204030204" pitchFamily="34" charset="0"/>
                <a:cs typeface="Times New Roman" panose="02020603050405020304" pitchFamily="18" charset="0"/>
              </a:rPr>
              <a:t>hladno stiskanje, ekstrakcija, ekstrakcija s pomočjo CO </a:t>
            </a:r>
            <a:r>
              <a:rPr lang="sl-SI" baseline="-25000" dirty="0">
                <a:latin typeface="Calibri" panose="020F0502020204030204" pitchFamily="34" charset="0"/>
                <a:ea typeface="Calibri" panose="020F0502020204030204" pitchFamily="34" charset="0"/>
                <a:cs typeface="Times New Roman" panose="02020603050405020304" pitchFamily="18" charset="0"/>
              </a:rPr>
              <a:t>2</a:t>
            </a:r>
            <a:r>
              <a:rPr lang="sl-SI" dirty="0">
                <a:latin typeface="Calibri" panose="020F0502020204030204" pitchFamily="34" charset="0"/>
                <a:ea typeface="Calibri" panose="020F0502020204030204" pitchFamily="34" charset="0"/>
                <a:cs typeface="Times New Roman" panose="02020603050405020304" pitchFamily="18" charset="0"/>
              </a:rPr>
              <a:t> in </a:t>
            </a:r>
            <a:r>
              <a:rPr lang="sl-SI" dirty="0" err="1">
                <a:latin typeface="Calibri" panose="020F0502020204030204" pitchFamily="34" charset="0"/>
                <a:ea typeface="Calibri" panose="020F0502020204030204" pitchFamily="34" charset="0"/>
                <a:cs typeface="Times New Roman" panose="02020603050405020304" pitchFamily="18" charset="0"/>
              </a:rPr>
              <a:t>enfloracija</a:t>
            </a:r>
            <a:r>
              <a:rPr lang="sl-SI" dirty="0">
                <a:latin typeface="Calibri" panose="020F0502020204030204" pitchFamily="34" charset="0"/>
                <a:ea typeface="Calibri" panose="020F0502020204030204" pitchFamily="34" charset="0"/>
                <a:cs typeface="Times New Roman" panose="02020603050405020304" pitchFamily="18" charset="0"/>
              </a:rPr>
              <a:t>.</a:t>
            </a:r>
          </a:p>
          <a:p>
            <a:pPr marL="457200">
              <a:lnSpc>
                <a:spcPct val="107000"/>
              </a:lnSpc>
            </a:pPr>
            <a:endParaRPr lang="sl-SI"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sl-SI" b="1" dirty="0">
                <a:latin typeface="Calibri" panose="020F0502020204030204" pitchFamily="34" charset="0"/>
                <a:ea typeface="Calibri" panose="020F0502020204030204" pitchFamily="34" charset="0"/>
                <a:cs typeface="Times New Roman" panose="02020603050405020304" pitchFamily="18" charset="0"/>
              </a:rPr>
              <a:t>Hladno stiskanje</a:t>
            </a:r>
            <a:endParaRPr lang="sl-SI"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sl-SI" dirty="0">
                <a:latin typeface="Calibri" panose="020F0502020204030204" pitchFamily="34" charset="0"/>
                <a:ea typeface="Calibri" panose="020F0502020204030204" pitchFamily="34" charset="0"/>
                <a:cs typeface="Times New Roman" panose="02020603050405020304" pitchFamily="18" charset="0"/>
              </a:rPr>
              <a:t>Ta postopek se uporablja izključno za pridobivanje eteričnih olj iz agrumov (iz njihovih lupin), kot so pomaranča, bergamotka, limona, mandarina, grenivka in limeta (slednjo občasno tudi destiliramo). Lupine ki ostanejo pri proizvodnji sokov, so zelo občutljive na temperaturo, zato jih le mehansko stiskamo.</a:t>
            </a:r>
            <a:r>
              <a:rPr lang="sl-SI" sz="2400" dirty="0">
                <a:solidFill>
                  <a:srgbClr val="666666"/>
                </a:solidFill>
                <a:latin typeface="Helvetica" panose="020B0604020202020204" pitchFamily="34" charset="0"/>
                <a:ea typeface="Calibri" panose="020F0502020204030204" pitchFamily="34" charset="0"/>
                <a:cs typeface="Times New Roman" panose="02020603050405020304" pitchFamily="18" charset="0"/>
              </a:rPr>
              <a:t> </a:t>
            </a:r>
            <a:r>
              <a:rPr lang="sl-SI" dirty="0">
                <a:latin typeface="Calibri" panose="020F0502020204030204" pitchFamily="34" charset="0"/>
                <a:ea typeface="Calibri" panose="020F0502020204030204" pitchFamily="34" charset="0"/>
                <a:cs typeface="Times New Roman" panose="02020603050405020304" pitchFamily="18" charset="0"/>
              </a:rPr>
              <a:t>Pred stiskanjem je potrebno odstraniti vso belo kožo, tako da ostane samo zunanja lupina, ki v svojih jasno vidnih žilicah vsebuje eterično </a:t>
            </a:r>
            <a:r>
              <a:rPr lang="sl-SI" dirty="0" err="1">
                <a:latin typeface="Calibri" panose="020F0502020204030204" pitchFamily="34" charset="0"/>
                <a:ea typeface="Calibri" panose="020F0502020204030204" pitchFamily="34" charset="0"/>
                <a:cs typeface="Times New Roman" panose="02020603050405020304" pitchFamily="18" charset="0"/>
              </a:rPr>
              <a:t>olje.To</a:t>
            </a:r>
            <a:r>
              <a:rPr lang="sl-SI" dirty="0">
                <a:latin typeface="Calibri" panose="020F0502020204030204" pitchFamily="34" charset="0"/>
                <a:ea typeface="Calibri" panose="020F0502020204030204" pitchFamily="34" charset="0"/>
                <a:cs typeface="Times New Roman" panose="02020603050405020304" pitchFamily="18" charset="0"/>
              </a:rPr>
              <a:t> lupino se potem mehansko stiska, včasih tudi v posušenem stanju. </a:t>
            </a:r>
          </a:p>
          <a:p>
            <a:pPr marL="457200">
              <a:lnSpc>
                <a:spcPct val="107000"/>
              </a:lnSpc>
            </a:pPr>
            <a:endParaRPr lang="sl-SI"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endParaRPr lang="sl-SI"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endParaRPr lang="sl-SI"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endParaRPr lang="sl-SI"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endParaRPr lang="sl-SI"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sl-SI" b="1" dirty="0">
                <a:latin typeface="Calibri" panose="020F0502020204030204" pitchFamily="34" charset="0"/>
                <a:ea typeface="Calibri" panose="020F0502020204030204" pitchFamily="34" charset="0"/>
                <a:cs typeface="Times New Roman" panose="02020603050405020304" pitchFamily="18" charset="0"/>
              </a:rPr>
              <a:t>Ekstrakcija s pomočjo topil</a:t>
            </a:r>
            <a:endParaRPr lang="sl-SI"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sl-SI" dirty="0">
                <a:latin typeface="Calibri" panose="020F0502020204030204" pitchFamily="34" charset="0"/>
                <a:ea typeface="Calibri" panose="020F0502020204030204" pitchFamily="34" charset="0"/>
                <a:cs typeface="Times New Roman" panose="02020603050405020304" pitchFamily="18" charset="0"/>
              </a:rPr>
              <a:t>Nekatera kakovostna eterična olja pridobivamo z ekstrakcijo z najrazličnejšimi topili. Najcenejša in na žalost najpogosteje uporabljena metoda je ekstrakcija s sintetičnim tekočim heksanom. Pri tem postopku heksan v zaprtem vakuumskem sistemu zelo počasi teče skozi rastlinski material, ki je na perforiranih ploščah in eterična olja se raztopijo. Na koncu postopka se eterično olje in heksan ponovno ločita v vakuumski destilaciji. Vendar 5 do 30 </a:t>
            </a:r>
            <a:r>
              <a:rPr lang="sl-SI" dirty="0" err="1">
                <a:latin typeface="Calibri" panose="020F0502020204030204" pitchFamily="34" charset="0"/>
                <a:ea typeface="Calibri" panose="020F0502020204030204" pitchFamily="34" charset="0"/>
                <a:cs typeface="Times New Roman" panose="02020603050405020304" pitchFamily="18" charset="0"/>
              </a:rPr>
              <a:t>ppm</a:t>
            </a:r>
            <a:r>
              <a:rPr lang="sl-SI" dirty="0">
                <a:latin typeface="Calibri" panose="020F0502020204030204" pitchFamily="34" charset="0"/>
                <a:ea typeface="Calibri" panose="020F0502020204030204" pitchFamily="34" charset="0"/>
                <a:cs typeface="Times New Roman" panose="02020603050405020304" pitchFamily="18" charset="0"/>
              </a:rPr>
              <a:t> (delov na milijon) topila ni mogoče odstraniti, in še vedno ostane primešan eteričnemu olju.</a:t>
            </a:r>
          </a:p>
          <a:p>
            <a:pPr marL="457200">
              <a:lnSpc>
                <a:spcPct val="107000"/>
              </a:lnSpc>
            </a:pPr>
            <a:r>
              <a:rPr lang="sl-SI" dirty="0">
                <a:latin typeface="Calibri" panose="020F0502020204030204" pitchFamily="34" charset="0"/>
                <a:ea typeface="Calibri" panose="020F0502020204030204" pitchFamily="34" charset="0"/>
                <a:cs typeface="Times New Roman" panose="02020603050405020304" pitchFamily="18" charset="0"/>
              </a:rPr>
              <a:t>Oljem pridobljenim na ta način pravimo absoluti. </a:t>
            </a:r>
          </a:p>
          <a:p>
            <a:pPr marL="457200">
              <a:lnSpc>
                <a:spcPct val="107000"/>
              </a:lnSpc>
            </a:pPr>
            <a:r>
              <a:rPr lang="sl-SI" dirty="0">
                <a:latin typeface="Calibri" panose="020F0502020204030204" pitchFamily="34" charset="0"/>
                <a:ea typeface="Calibri" panose="020F0502020204030204" pitchFamily="34" charset="0"/>
                <a:cs typeface="Times New Roman" panose="02020603050405020304" pitchFamily="18" charset="0"/>
              </a:rPr>
              <a:t>Absolutov ne uporabljamo v aromaterapiji.</a:t>
            </a:r>
          </a:p>
          <a:p>
            <a:pPr marL="457200">
              <a:lnSpc>
                <a:spcPct val="107000"/>
              </a:lnSpc>
            </a:pPr>
            <a:endParaRPr lang="sl-SI" dirty="0">
              <a:latin typeface="Calibri" panose="020F0502020204030204" pitchFamily="34" charset="0"/>
              <a:ea typeface="Calibri" panose="020F0502020204030204" pitchFamily="34" charset="0"/>
              <a:cs typeface="Times New Roman" panose="02020603050405020304" pitchFamily="18" charset="0"/>
            </a:endParaRPr>
          </a:p>
          <a:p>
            <a:endParaRPr lang="sl-SI" dirty="0"/>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808514"/>
            <a:ext cx="4284617" cy="1606731"/>
          </a:xfrm>
          <a:prstGeom prst="rect">
            <a:avLst/>
          </a:prstGeom>
        </p:spPr>
      </p:pic>
    </p:spTree>
    <p:extLst>
      <p:ext uri="{BB962C8B-B14F-4D97-AF65-F5344CB8AC3E}">
        <p14:creationId xmlns:p14="http://schemas.microsoft.com/office/powerpoint/2010/main" val="1948410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dirty="0"/>
          </a:p>
        </p:txBody>
      </p:sp>
      <p:sp>
        <p:nvSpPr>
          <p:cNvPr id="3" name="Označba mesta vsebine 2"/>
          <p:cNvSpPr>
            <a:spLocks noGrp="1"/>
          </p:cNvSpPr>
          <p:nvPr>
            <p:ph idx="1"/>
          </p:nvPr>
        </p:nvSpPr>
        <p:spPr>
          <a:xfrm>
            <a:off x="509451" y="642593"/>
            <a:ext cx="5812971" cy="5928023"/>
          </a:xfrm>
        </p:spPr>
        <p:txBody>
          <a:bodyPr>
            <a:normAutofit fontScale="92500"/>
          </a:bodyPr>
          <a:lstStyle/>
          <a:p>
            <a:pPr marL="457200" lvl="0">
              <a:lnSpc>
                <a:spcPct val="107000"/>
              </a:lnSpc>
              <a:buClr>
                <a:prstClr val="black">
                  <a:lumMod val="85000"/>
                  <a:lumOff val="15000"/>
                </a:prstClr>
              </a:buClr>
            </a:pPr>
            <a:r>
              <a:rPr lang="sl-SI" sz="5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buClr>
                <a:prstClr val="black">
                  <a:lumMod val="85000"/>
                  <a:lumOff val="15000"/>
                </a:prstClr>
              </a:buClr>
              <a:buFont typeface="Symbol" panose="05050102010706020507" pitchFamily="18" charset="2"/>
              <a:buChar char=""/>
            </a:pPr>
            <a:r>
              <a:rPr lang="sl-SI" sz="1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Ekstrakcija s pomočjo CO2 </a:t>
            </a:r>
          </a:p>
          <a:p>
            <a:pPr marL="0" lvl="0" indent="0">
              <a:lnSpc>
                <a:spcPct val="107000"/>
              </a:lnSpc>
              <a:buClr>
                <a:prstClr val="black">
                  <a:lumMod val="85000"/>
                  <a:lumOff val="15000"/>
                </a:prstClr>
              </a:buClr>
              <a:buNone/>
            </a:pPr>
            <a:endParaRPr lang="sl-SI" sz="12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buClr>
                <a:prstClr val="black">
                  <a:lumMod val="85000"/>
                  <a:lumOff val="15000"/>
                </a:prstClr>
              </a:buClr>
              <a:buFont typeface="Courier New" panose="02070309020205020404" pitchFamily="49" charset="0"/>
              <a:buChar char="o"/>
            </a:pPr>
            <a:r>
              <a:rPr lang="sl-SI"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Novejša metoda za pridobivanje eteričnih olj je </a:t>
            </a:r>
            <a:r>
              <a:rPr lang="sl-SI" sz="12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extrakcija</a:t>
            </a:r>
            <a:r>
              <a:rPr lang="sl-SI"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s pomočjo CO2. S tem pridobivanjem so olja najkakovostnejša in 100% najčistejša. Tudi vonj EO je zelo podoben sveži rastlini.</a:t>
            </a:r>
          </a:p>
          <a:p>
            <a:pPr marL="457200" lvl="0">
              <a:lnSpc>
                <a:spcPct val="107000"/>
              </a:lnSpc>
              <a:buClr>
                <a:prstClr val="black">
                  <a:lumMod val="85000"/>
                  <a:lumOff val="15000"/>
                </a:prstClr>
              </a:buClr>
            </a:pPr>
            <a:r>
              <a:rPr lang="sl-SI"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CO2, ki se uporablja pri tej ekstrakciji je naravni plin, ki se v naravi pojavlja v velikih količinah in je nepogrešljivi del cikla naravnih procesov, poznan nam vsem iz mineralnih vod in gaziranih pijač. V zaprti steklenici se CO2 ohrani in ostane v tekočem stanju. Pri odprti steklenici ali če pijača dolgo stoji v kozarcu, pa CO2 izhlapi.</a:t>
            </a:r>
          </a:p>
          <a:p>
            <a:pPr marL="457200" lvl="0">
              <a:lnSpc>
                <a:spcPct val="107000"/>
              </a:lnSpc>
              <a:buClr>
                <a:prstClr val="black">
                  <a:lumMod val="85000"/>
                  <a:lumOff val="15000"/>
                </a:prstClr>
              </a:buClr>
            </a:pPr>
            <a:r>
              <a:rPr lang="sl-SI"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V zaprtem sistemu CO2 utekočinijo in v tem agregatnem stanju izpostavijo pritisku. Tako CO2 </a:t>
            </a:r>
            <a:r>
              <a:rPr lang="sl-SI" sz="12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izstisne</a:t>
            </a:r>
            <a:r>
              <a:rPr lang="sl-SI"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hlapne snovi in aktivne sestavine iz rastlin Ker je temperatura pri tem procesu največ 40 st C, preprečuje uničenje občutljivih sestavin. Ta temperatura je namreč precej nižja kot pri parni destilaciji.</a:t>
            </a:r>
          </a:p>
          <a:p>
            <a:pPr marL="274320" lvl="0" indent="0">
              <a:lnSpc>
                <a:spcPct val="107000"/>
              </a:lnSpc>
              <a:buClr>
                <a:prstClr val="black">
                  <a:lumMod val="85000"/>
                  <a:lumOff val="15000"/>
                </a:prstClr>
              </a:buClr>
              <a:buNone/>
            </a:pPr>
            <a:endParaRPr lang="sl-SI"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274320" lvl="0" indent="0">
              <a:lnSpc>
                <a:spcPct val="107000"/>
              </a:lnSpc>
              <a:buClr>
                <a:prstClr val="black">
                  <a:lumMod val="85000"/>
                  <a:lumOff val="15000"/>
                </a:prstClr>
              </a:buClr>
              <a:buNone/>
            </a:pPr>
            <a:r>
              <a:rPr lang="sl-SI"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buClr>
                <a:prstClr val="black">
                  <a:lumMod val="85000"/>
                  <a:lumOff val="15000"/>
                </a:prstClr>
              </a:buClr>
              <a:buFont typeface="Symbol" panose="05050102010706020507" pitchFamily="18" charset="2"/>
              <a:buChar char=""/>
            </a:pPr>
            <a:r>
              <a:rPr lang="sl-SI" sz="12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Enfloracija</a:t>
            </a:r>
            <a:r>
              <a:rPr lang="sl-SI" sz="1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sl-SI" sz="12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enfloraža</a:t>
            </a:r>
            <a:r>
              <a:rPr lang="sl-SI" sz="1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endParaRPr lang="sl-SI"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457200" lvl="0">
              <a:lnSpc>
                <a:spcPct val="107000"/>
              </a:lnSpc>
              <a:buClr>
                <a:prstClr val="black">
                  <a:lumMod val="85000"/>
                  <a:lumOff val="15000"/>
                </a:prstClr>
              </a:buClr>
            </a:pPr>
            <a:r>
              <a:rPr lang="sl-SI"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Pri tem postopku premažejo steklene plošče s svinjsko ali govejo mastjo, na katero posujejo cvetne liste (ali drug rastlinski material). Tako pripravljene steklene plošče naložijo eno na drugo v več plasteh. Maščoba počasi absorbira dišavno esenco in aktivne sestavine rastlin. Ko se rastline posušijo, jih nadomestijo s svežimi.</a:t>
            </a:r>
          </a:p>
          <a:p>
            <a:pPr marL="457200" lvl="0">
              <a:lnSpc>
                <a:spcPct val="107000"/>
              </a:lnSpc>
              <a:buClr>
                <a:prstClr val="black">
                  <a:lumMod val="85000"/>
                  <a:lumOff val="15000"/>
                </a:prstClr>
              </a:buClr>
            </a:pPr>
            <a:r>
              <a:rPr lang="sl-SI"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Ta postopek se nadaljuje, dokler maščoba ni nasičena z dišavami in aktivnimi sestavinami in ne absorbira več ničesar. Glede na vrsto rastline lahko postopek traja tudi do tri tedne. Nastali izdelek se imenuje pomada. Eterična olja se ločijo od maščobe s pomočjo alkohola.</a:t>
            </a:r>
          </a:p>
          <a:p>
            <a:pPr marL="457200" lvl="0">
              <a:lnSpc>
                <a:spcPct val="107000"/>
              </a:lnSpc>
              <a:buClr>
                <a:prstClr val="black">
                  <a:lumMod val="85000"/>
                  <a:lumOff val="15000"/>
                </a:prstClr>
              </a:buClr>
            </a:pPr>
            <a:r>
              <a:rPr lang="sl-SI"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Tako pridobljeni “absoluti” so zelo visoko koncentrirani in imajo zelo močno terapevtsko moč.. Zato se uporabljajo zelo zmerno, v majhnih količinah. </a:t>
            </a:r>
          </a:p>
          <a:p>
            <a:pPr marL="457200" lvl="0">
              <a:lnSpc>
                <a:spcPct val="107000"/>
              </a:lnSpc>
              <a:buClr>
                <a:prstClr val="black">
                  <a:lumMod val="85000"/>
                  <a:lumOff val="15000"/>
                </a:prstClr>
              </a:buClr>
            </a:pPr>
            <a:endParaRPr lang="sl-SI" sz="105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2205" y="2343487"/>
            <a:ext cx="5045361" cy="3362260"/>
          </a:xfrm>
          <a:prstGeom prst="rect">
            <a:avLst/>
          </a:prstGeom>
        </p:spPr>
      </p:pic>
    </p:spTree>
    <p:extLst>
      <p:ext uri="{BB962C8B-B14F-4D97-AF65-F5344CB8AC3E}">
        <p14:creationId xmlns:p14="http://schemas.microsoft.com/office/powerpoint/2010/main" val="115351545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ilo">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emplate>TM03457510[[fn=Milo]]</Template>
  <TotalTime>97</TotalTime>
  <Words>1323</Words>
  <Application>Microsoft Office PowerPoint</Application>
  <PresentationFormat>Širokozaslonsko</PresentationFormat>
  <Paragraphs>226</Paragraphs>
  <Slides>38</Slides>
  <Notes>0</Notes>
  <HiddenSlides>0</HiddenSlides>
  <MMClips>0</MMClips>
  <ScaleCrop>false</ScaleCrop>
  <HeadingPairs>
    <vt:vector size="4" baseType="variant">
      <vt:variant>
        <vt:lpstr>Tema</vt:lpstr>
      </vt:variant>
      <vt:variant>
        <vt:i4>1</vt:i4>
      </vt:variant>
      <vt:variant>
        <vt:lpstr>Naslovi diapozitivov</vt:lpstr>
      </vt:variant>
      <vt:variant>
        <vt:i4>38</vt:i4>
      </vt:variant>
    </vt:vector>
  </HeadingPairs>
  <TitlesOfParts>
    <vt:vector size="39" baseType="lpstr">
      <vt:lpstr>Milo</vt:lpstr>
      <vt:lpstr>DESTILACIJA IN HIDROLATI</vt:lpstr>
      <vt:lpstr>KAJ VSE SO PRODUKTI DESTILACIJE: </vt:lpstr>
      <vt:lpstr>PowerPointova predstavitev</vt:lpstr>
      <vt:lpstr>DEFINICIJE HIDROLATOV</vt:lpstr>
      <vt:lpstr>KAKOVOST HIDROLATA IN EO</vt:lpstr>
      <vt:lpstr>PROCES IN TIPI DESTILACIJE </vt:lpstr>
      <vt:lpstr>PowerPointova predstavitev</vt:lpstr>
      <vt:lpstr>Poznamo tudi druge metode pridobivanja eteričnega olja: </vt:lpstr>
      <vt:lpstr>PowerPointova predstavitev</vt:lpstr>
      <vt:lpstr>TIPI DESTILATORJEV</vt:lpstr>
      <vt:lpstr>PowerPointova predstavitev</vt:lpstr>
      <vt:lpstr>PowerPointova predstavitev</vt:lpstr>
      <vt:lpstr>2. INOX DESTILATOR   </vt:lpstr>
      <vt:lpstr>PowerPointova predstavitev</vt:lpstr>
      <vt:lpstr>PowerPointova predstavitev</vt:lpstr>
      <vt:lpstr>3. BAKREN DESTILATOR </vt:lpstr>
      <vt:lpstr>Domača" ali "profesionalna" destilacija? </vt:lpstr>
      <vt:lpstr>IZZIVI DESTILACIJE   </vt:lpstr>
      <vt:lpstr>PRIDOBIVANJE HIDROLATA Paziti moramo: </vt:lpstr>
      <vt:lpstr>KAJ DELA HIDROLATE TAKO PRIMERNE ZA KOŽO</vt:lpstr>
      <vt:lpstr>PowerPointova predstavitev</vt:lpstr>
      <vt:lpstr>PowerPointova predstavitev</vt:lpstr>
      <vt:lpstr>PowerPointova predstavitev</vt:lpstr>
      <vt:lpstr>PowerPointova predstavitev</vt:lpstr>
      <vt:lpstr>MOŽNOSTI REDNE DNEVNE NEGE KOŽE S HIDROLATI </vt:lpstr>
      <vt:lpstr>OBSTOJNOST, ROK TRAJANJA HIDROLATOV </vt:lpstr>
      <vt:lpstr>NAČINI UPORABE HIDROLATOV   ZUNANJA UPORABA </vt:lpstr>
      <vt:lpstr>NOTRANJA UPORABA HIDROLATOV  </vt:lpstr>
      <vt:lpstr>HIDROLATI PRAKTIČNI RECEPTI </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DESTILACIJA IN HIDROLATI</dc:title>
  <dc:creator>Mateja Marc</dc:creator>
  <cp:lastModifiedBy>Mateja Marc</cp:lastModifiedBy>
  <cp:revision>34</cp:revision>
  <dcterms:created xsi:type="dcterms:W3CDTF">2024-04-08T04:07:53Z</dcterms:created>
  <dcterms:modified xsi:type="dcterms:W3CDTF">2025-04-05T21:15:22Z</dcterms:modified>
</cp:coreProperties>
</file>